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76" r:id="rId3"/>
    <p:sldId id="277" r:id="rId4"/>
    <p:sldId id="278" r:id="rId5"/>
    <p:sldId id="279" r:id="rId6"/>
    <p:sldId id="280" r:id="rId7"/>
    <p:sldId id="281" r:id="rId8"/>
    <p:sldId id="282" r:id="rId9"/>
    <p:sldId id="284" r:id="rId10"/>
    <p:sldId id="283"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258" r:id="rId28"/>
    <p:sldId id="257" r:id="rId29"/>
    <p:sldId id="259" r:id="rId30"/>
    <p:sldId id="260" r:id="rId31"/>
    <p:sldId id="261" r:id="rId32"/>
    <p:sldId id="262" r:id="rId33"/>
    <p:sldId id="263" r:id="rId34"/>
    <p:sldId id="264" r:id="rId35"/>
    <p:sldId id="265" r:id="rId36"/>
    <p:sldId id="266" r:id="rId37"/>
    <p:sldId id="267" r:id="rId38"/>
    <p:sldId id="268" r:id="rId39"/>
    <p:sldId id="269" r:id="rId40"/>
    <p:sldId id="270" r:id="rId41"/>
    <p:sldId id="271" r:id="rId42"/>
    <p:sldId id="272" r:id="rId43"/>
    <p:sldId id="275" r:id="rId44"/>
    <p:sldId id="30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09" autoAdjust="0"/>
  </p:normalViewPr>
  <p:slideViewPr>
    <p:cSldViewPr>
      <p:cViewPr varScale="1">
        <p:scale>
          <a:sx n="56" d="100"/>
          <a:sy n="56" d="100"/>
        </p:scale>
        <p:origin x="-177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8D63AF-D5AE-4841-9287-B594A5D0E37B}" type="datetimeFigureOut">
              <a:rPr lang="en-GB" smtClean="0"/>
              <a:t>26/10/2016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2182B1-272C-4F76-87C7-56B52B92A01F}" type="slidenum">
              <a:rPr lang="en-GB" smtClean="0"/>
              <a:t>‹#›</a:t>
            </a:fld>
            <a:endParaRPr lang="en-GB"/>
          </a:p>
        </p:txBody>
      </p:sp>
    </p:spTree>
    <p:extLst>
      <p:ext uri="{BB962C8B-B14F-4D97-AF65-F5344CB8AC3E}">
        <p14:creationId xmlns:p14="http://schemas.microsoft.com/office/powerpoint/2010/main" val="1867595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Introduce</a:t>
            </a:r>
            <a:r>
              <a:rPr lang="en-GB" baseline="0" dirty="0" smtClean="0"/>
              <a:t> myself</a:t>
            </a:r>
          </a:p>
          <a:p>
            <a:pPr marL="171450" indent="-171450">
              <a:buFont typeface="Arial" pitchFamily="34" charset="0"/>
              <a:buChar char="•"/>
            </a:pPr>
            <a:r>
              <a:rPr lang="en-GB" baseline="0" dirty="0" smtClean="0"/>
              <a:t>Maths</a:t>
            </a:r>
          </a:p>
          <a:p>
            <a:pPr marL="171450" indent="-171450">
              <a:buFont typeface="Arial" pitchFamily="34" charset="0"/>
              <a:buChar char="•"/>
            </a:pPr>
            <a:r>
              <a:rPr lang="en-GB" baseline="0" dirty="0" smtClean="0"/>
              <a:t>CSM</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1</a:t>
            </a:fld>
            <a:endParaRPr lang="en-GB"/>
          </a:p>
        </p:txBody>
      </p:sp>
    </p:spTree>
    <p:extLst>
      <p:ext uri="{BB962C8B-B14F-4D97-AF65-F5344CB8AC3E}">
        <p14:creationId xmlns:p14="http://schemas.microsoft.com/office/powerpoint/2010/main" val="2619250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Portugal had been a Fascist dictatorship since 1933. It had also been embroiled in deeply unpopular colonial wars in particular in Angola and Mozambique.</a:t>
            </a:r>
          </a:p>
          <a:p>
            <a:r>
              <a:rPr lang="en-GB" dirty="0" smtClean="0"/>
              <a:t>This boiled over on</a:t>
            </a:r>
            <a:r>
              <a:rPr lang="en-GB" baseline="0" dirty="0" smtClean="0"/>
              <a:t> the 25 April 1974 when elements of the military staged a coup and tens of thousands of people took to the streets.</a:t>
            </a:r>
          </a:p>
          <a:p>
            <a:r>
              <a:rPr lang="en-GB" baseline="0" dirty="0" smtClean="0"/>
              <a:t>Known as the Carnation revolution as people placed carnations in the muzzles of guns.</a:t>
            </a:r>
          </a:p>
          <a:p>
            <a:r>
              <a:rPr lang="en-GB" baseline="0" dirty="0" smtClean="0"/>
              <a:t>This is one of the famous photographs taken on that day</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14</a:t>
            </a:fld>
            <a:endParaRPr lang="en-GB"/>
          </a:p>
        </p:txBody>
      </p:sp>
    </p:spTree>
    <p:extLst>
      <p:ext uri="{BB962C8B-B14F-4D97-AF65-F5344CB8AC3E}">
        <p14:creationId xmlns:p14="http://schemas.microsoft.com/office/powerpoint/2010/main" val="3095826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I appropriated the image.</a:t>
            </a:r>
          </a:p>
          <a:p>
            <a:pPr marL="171450" indent="-171450">
              <a:buFont typeface="Arial" pitchFamily="34" charset="0"/>
              <a:buChar char="•"/>
            </a:pPr>
            <a:r>
              <a:rPr lang="en-GB" dirty="0" smtClean="0"/>
              <a:t>Screen printed the image in several parts and in several colours.</a:t>
            </a:r>
          </a:p>
          <a:p>
            <a:pPr marL="171450" indent="-171450">
              <a:buFont typeface="Arial" pitchFamily="34" charset="0"/>
              <a:buChar char="•"/>
            </a:pPr>
            <a:r>
              <a:rPr lang="en-GB" dirty="0" smtClean="0"/>
              <a:t>Pasted on strand</a:t>
            </a:r>
            <a:r>
              <a:rPr lang="en-GB" baseline="0" dirty="0" smtClean="0"/>
              <a:t> board and then used the process of </a:t>
            </a:r>
            <a:r>
              <a:rPr lang="en-GB" baseline="0" dirty="0" err="1" smtClean="0"/>
              <a:t>décollage</a:t>
            </a:r>
            <a:r>
              <a:rPr lang="en-GB" baseline="0" dirty="0" smtClean="0"/>
              <a:t>. Here the images are peeled/torn off. Opposite to collage. </a:t>
            </a:r>
          </a:p>
          <a:p>
            <a:pPr marL="171450" indent="-171450">
              <a:buFont typeface="Arial" pitchFamily="34" charset="0"/>
              <a:buChar char="•"/>
            </a:pPr>
            <a:r>
              <a:rPr lang="en-GB" baseline="0" dirty="0" smtClean="0"/>
              <a:t>The aesthetic I was trying to recreate is similar to posters being pasted up in streets and that then over time they are torn away, replaced by others and are weathered. A key element to dissemination of revolutionary ideas/images. </a:t>
            </a:r>
          </a:p>
          <a:p>
            <a:pPr marL="171450" indent="-171450">
              <a:buFont typeface="Arial" pitchFamily="34" charset="0"/>
              <a:buChar char="•"/>
            </a:pPr>
            <a:r>
              <a:rPr lang="en-GB" baseline="0" dirty="0" smtClean="0"/>
              <a:t>The title 2U5IT4NIA, refers to the Roman name for the region now occupied by Portugal (Lusitania) and the date 25/4 which is the date of the Portuguese revolution.</a:t>
            </a:r>
          </a:p>
          <a:p>
            <a:pPr marL="171450" indent="-171450">
              <a:buFont typeface="Arial" pitchFamily="34" charset="0"/>
              <a:buChar char="•"/>
            </a:pPr>
            <a:r>
              <a:rPr lang="en-GB" baseline="0" dirty="0" err="1" smtClean="0"/>
              <a:t>Décollage</a:t>
            </a:r>
            <a:r>
              <a:rPr lang="en-GB" baseline="0" dirty="0" smtClean="0"/>
              <a:t> as an art form was championed by artists of the nouveau </a:t>
            </a:r>
            <a:r>
              <a:rPr lang="en-GB" baseline="0" dirty="0" err="1" smtClean="0"/>
              <a:t>réalisme</a:t>
            </a:r>
            <a:r>
              <a:rPr lang="en-GB" baseline="0" dirty="0" smtClean="0"/>
              <a:t>, such as Wolf </a:t>
            </a:r>
            <a:r>
              <a:rPr lang="en-GB" baseline="0" dirty="0" err="1" smtClean="0"/>
              <a:t>Vostell</a:t>
            </a:r>
            <a:r>
              <a:rPr lang="en-GB" baseline="0" dirty="0" smtClean="0"/>
              <a:t> and Jacques </a:t>
            </a:r>
            <a:r>
              <a:rPr lang="en-GB" baseline="0" dirty="0" err="1" smtClean="0"/>
              <a:t>Villegle</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15</a:t>
            </a:fld>
            <a:endParaRPr lang="en-GB"/>
          </a:p>
        </p:txBody>
      </p:sp>
    </p:spTree>
    <p:extLst>
      <p:ext uri="{BB962C8B-B14F-4D97-AF65-F5344CB8AC3E}">
        <p14:creationId xmlns:p14="http://schemas.microsoft.com/office/powerpoint/2010/main" val="391320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Close-up of image</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16</a:t>
            </a:fld>
            <a:endParaRPr lang="en-GB"/>
          </a:p>
        </p:txBody>
      </p:sp>
    </p:spTree>
    <p:extLst>
      <p:ext uri="{BB962C8B-B14F-4D97-AF65-F5344CB8AC3E}">
        <p14:creationId xmlns:p14="http://schemas.microsoft.com/office/powerpoint/2010/main" val="403136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It was important for the project to re-enact the pasting of a revolutionary image</a:t>
            </a:r>
            <a:r>
              <a:rPr lang="en-GB" baseline="0" dirty="0" smtClean="0"/>
              <a:t>. Site specific work took place in Portugal.</a:t>
            </a:r>
          </a:p>
          <a:p>
            <a:pPr marL="171450" indent="-171450">
              <a:buFont typeface="Arial" pitchFamily="34" charset="0"/>
              <a:buChar char="•"/>
            </a:pPr>
            <a:r>
              <a:rPr lang="en-GB" baseline="0" dirty="0" smtClean="0"/>
              <a:t>The process of taking an historic image and pasting back in the country after 40 years was intriguing and played around with notions of authenticity and cultural identity. Particularly as some of this imagery had been used since for advertising purposes in Portugal itself.</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17</a:t>
            </a:fld>
            <a:endParaRPr lang="en-GB"/>
          </a:p>
        </p:txBody>
      </p:sp>
    </p:spTree>
    <p:extLst>
      <p:ext uri="{BB962C8B-B14F-4D97-AF65-F5344CB8AC3E}">
        <p14:creationId xmlns:p14="http://schemas.microsoft.com/office/powerpoint/2010/main" val="92145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addition to documenting using a normal digital camera, I chose also to document the image and site using two other methods.</a:t>
            </a:r>
          </a:p>
          <a:p>
            <a:pPr marL="171450" indent="-171450">
              <a:buFont typeface="Arial" pitchFamily="34" charset="0"/>
              <a:buChar char="•"/>
            </a:pPr>
            <a:r>
              <a:rPr lang="en-GB" baseline="0" dirty="0" smtClean="0"/>
              <a:t>Pinhole camera – made from old 35mm film canisters and loaded with sheet film ‘Ilford Ortho Plus’ (this can be handled under red safety light)</a:t>
            </a:r>
          </a:p>
          <a:p>
            <a:pPr marL="171450" indent="-171450">
              <a:buFont typeface="Arial" pitchFamily="34" charset="0"/>
              <a:buChar char="•"/>
            </a:pPr>
            <a:r>
              <a:rPr lang="en-GB" baseline="0" dirty="0" smtClean="0"/>
              <a:t>Correct exposure was determined using an app on my phone called ‘Light Meter’ </a:t>
            </a:r>
          </a:p>
          <a:p>
            <a:pPr marL="171450" indent="-171450">
              <a:buFont typeface="Arial" pitchFamily="34" charset="0"/>
              <a:buChar char="•"/>
            </a:pPr>
            <a:r>
              <a:rPr lang="en-GB" baseline="0" dirty="0" smtClean="0"/>
              <a:t>To calculate the f-stop of your pinhole camera visit this site</a:t>
            </a:r>
          </a:p>
          <a:p>
            <a:pPr marL="0" indent="0">
              <a:buFont typeface="Arial" pitchFamily="34" charset="0"/>
              <a:buNone/>
            </a:pPr>
            <a:r>
              <a:rPr lang="en-GB" dirty="0" smtClean="0"/>
              <a:t>http://www.diyphotography.net/the-comprehensive-tech-guide-to-pinhole-photography/</a:t>
            </a:r>
          </a:p>
          <a:p>
            <a:pPr marL="0" indent="0">
              <a:buFont typeface="Arial" pitchFamily="34" charset="0"/>
              <a:buNone/>
            </a:pPr>
            <a:endParaRPr lang="en-GB" dirty="0" smtClean="0"/>
          </a:p>
          <a:p>
            <a:pPr marL="0" indent="0">
              <a:buFont typeface="Arial" pitchFamily="34" charset="0"/>
              <a:buNone/>
            </a:pPr>
            <a:r>
              <a:rPr lang="en-GB" dirty="0" smtClean="0"/>
              <a:t>A great book on how to build your own is:</a:t>
            </a:r>
          </a:p>
          <a:p>
            <a:pPr marL="0" indent="0">
              <a:buFont typeface="Arial" pitchFamily="34" charset="0"/>
              <a:buNone/>
            </a:pPr>
            <a:r>
              <a:rPr lang="en-GB" dirty="0" smtClean="0"/>
              <a:t>Pin</a:t>
            </a:r>
            <a:r>
              <a:rPr lang="en-GB" baseline="0" dirty="0" smtClean="0"/>
              <a:t> Hole Cameras – A Do It Yourself Guide by Chris Keeney</a:t>
            </a:r>
          </a:p>
          <a:p>
            <a:pPr marL="0" indent="0">
              <a:buFont typeface="Arial"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582182B1-272C-4F76-87C7-56B52B92A01F}" type="slidenum">
              <a:rPr lang="en-GB" smtClean="0"/>
              <a:t>18</a:t>
            </a:fld>
            <a:endParaRPr lang="en-GB"/>
          </a:p>
        </p:txBody>
      </p:sp>
    </p:spTree>
    <p:extLst>
      <p:ext uri="{BB962C8B-B14F-4D97-AF65-F5344CB8AC3E}">
        <p14:creationId xmlns:p14="http://schemas.microsoft.com/office/powerpoint/2010/main" val="3681662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Film developed</a:t>
            </a:r>
            <a:r>
              <a:rPr lang="en-GB" baseline="0" dirty="0" smtClean="0"/>
              <a:t> then scanned digitally in order to be able to enhance contrast.</a:t>
            </a:r>
          </a:p>
          <a:p>
            <a:pPr marL="0" indent="0">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19</a:t>
            </a:fld>
            <a:endParaRPr lang="en-GB"/>
          </a:p>
        </p:txBody>
      </p:sp>
    </p:spTree>
    <p:extLst>
      <p:ext uri="{BB962C8B-B14F-4D97-AF65-F5344CB8AC3E}">
        <p14:creationId xmlns:p14="http://schemas.microsoft.com/office/powerpoint/2010/main" val="1415420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Printed on to Aluminium </a:t>
            </a:r>
            <a:r>
              <a:rPr lang="en-GB" dirty="0" err="1" smtClean="0"/>
              <a:t>Dibond</a:t>
            </a:r>
            <a:r>
              <a:rPr lang="en-GB" dirty="0" smtClean="0"/>
              <a:t> (at</a:t>
            </a:r>
            <a:r>
              <a:rPr lang="en-GB" baseline="0" dirty="0" smtClean="0"/>
              <a:t> Genesis Imaging ) www. Genesisimaging.co.uk</a:t>
            </a:r>
          </a:p>
          <a:p>
            <a:pPr marL="171450" indent="-171450">
              <a:buFont typeface="Arial" pitchFamily="34" charset="0"/>
              <a:buChar char="•"/>
            </a:pPr>
            <a:r>
              <a:rPr lang="en-GB" dirty="0" smtClean="0"/>
              <a:t>The effect was slightly</a:t>
            </a:r>
            <a:r>
              <a:rPr lang="en-GB" baseline="0" dirty="0" smtClean="0"/>
              <a:t> grainy. This reinforced the notion of historical documentation being distorted/degraded over time.</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20</a:t>
            </a:fld>
            <a:endParaRPr lang="en-GB"/>
          </a:p>
        </p:txBody>
      </p:sp>
    </p:spTree>
    <p:extLst>
      <p:ext uri="{BB962C8B-B14F-4D97-AF65-F5344CB8AC3E}">
        <p14:creationId xmlns:p14="http://schemas.microsoft.com/office/powerpoint/2010/main" val="2136952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Distressed film</a:t>
            </a:r>
            <a:r>
              <a:rPr lang="en-GB" baseline="0" dirty="0" smtClean="0"/>
              <a:t> – this method works for me, but I’m sure there are other techniques.</a:t>
            </a:r>
          </a:p>
          <a:p>
            <a:pPr marL="171450" indent="-171450">
              <a:buFont typeface="Arial" pitchFamily="34" charset="0"/>
              <a:buChar char="•"/>
            </a:pPr>
            <a:r>
              <a:rPr lang="en-GB" baseline="0" dirty="0" smtClean="0"/>
              <a:t>Get some out of date film stock (</a:t>
            </a:r>
            <a:r>
              <a:rPr lang="en-GB" baseline="0" dirty="0" err="1" smtClean="0"/>
              <a:t>ebay</a:t>
            </a:r>
            <a:r>
              <a:rPr lang="en-GB" baseline="0" dirty="0" smtClean="0"/>
              <a:t> is a good source for this)</a:t>
            </a:r>
          </a:p>
          <a:p>
            <a:pPr marL="171450" indent="-171450">
              <a:buFont typeface="Arial" pitchFamily="34" charset="0"/>
              <a:buChar char="•"/>
            </a:pPr>
            <a:r>
              <a:rPr lang="en-GB" baseline="0" dirty="0" smtClean="0"/>
              <a:t>Put the film rolls in a dishwasher on a hot wash – some water will get in to the film roll and the heat will also affect the photographic emulsion</a:t>
            </a:r>
          </a:p>
          <a:p>
            <a:pPr marL="171450" indent="-171450">
              <a:buFont typeface="Arial" pitchFamily="34" charset="0"/>
              <a:buChar char="•"/>
            </a:pPr>
            <a:r>
              <a:rPr lang="en-GB" baseline="0" dirty="0" smtClean="0"/>
              <a:t>Take out of dishwasher, place the film roll on it’s side and leave for 48 hours. By putting it on its side, means any water inside won’t drain away + will continue to act on the emulsion + the layers of film may stick to each other a bit.</a:t>
            </a:r>
          </a:p>
          <a:p>
            <a:pPr marL="171450" indent="-171450">
              <a:buFont typeface="Arial" pitchFamily="34" charset="0"/>
              <a:buChar char="•"/>
            </a:pPr>
            <a:r>
              <a:rPr lang="en-GB" baseline="0" dirty="0" smtClean="0"/>
              <a:t>You can’t (shouldn’t) load the film in this state into your camera as it will probably ruin the winding mechanism. So…</a:t>
            </a:r>
          </a:p>
          <a:p>
            <a:pPr marL="171450" indent="-171450">
              <a:buFont typeface="Arial" pitchFamily="34" charset="0"/>
              <a:buChar char="•"/>
            </a:pPr>
            <a:r>
              <a:rPr lang="en-GB" baseline="0" dirty="0" smtClean="0"/>
              <a:t>In a completely dark room (</a:t>
            </a:r>
            <a:r>
              <a:rPr lang="en-GB" baseline="0" dirty="0" err="1" smtClean="0"/>
              <a:t>i.e</a:t>
            </a:r>
            <a:r>
              <a:rPr lang="en-GB" baseline="0" dirty="0" smtClean="0"/>
              <a:t> pitch black no red safe light), pull the film from the roll casing and dry it thoroughly with a hair dryer. Then wind it back into the film roll casing.</a:t>
            </a:r>
          </a:p>
          <a:p>
            <a:pPr marL="171450" indent="-171450">
              <a:buFont typeface="Arial" pitchFamily="34" charset="0"/>
              <a:buChar char="•"/>
            </a:pPr>
            <a:r>
              <a:rPr lang="en-GB" baseline="0" dirty="0" smtClean="0"/>
              <a:t>Load it into the camera and fire away!</a:t>
            </a:r>
          </a:p>
          <a:p>
            <a:pPr marL="171450" indent="-171450">
              <a:buFont typeface="Arial" pitchFamily="34" charset="0"/>
              <a:buChar char="•"/>
            </a:pPr>
            <a:r>
              <a:rPr lang="en-GB" baseline="0" dirty="0" smtClean="0"/>
              <a:t>To develop it I take it to Boots the chemist. They are fine about developing distressed film as long as it’s only been in water and then dried thoroughly.  I prefer to get them to only develop the film and not print it out. If asked to print they will cut the film.</a:t>
            </a:r>
          </a:p>
          <a:p>
            <a:pPr marL="171450" indent="-171450">
              <a:buFont typeface="Arial" pitchFamily="34" charset="0"/>
              <a:buChar char="•"/>
            </a:pPr>
            <a:r>
              <a:rPr lang="en-GB" baseline="0" dirty="0" smtClean="0"/>
              <a:t>Scan the film with a high resolution scanner and then tweak the images in Photoshop.</a:t>
            </a:r>
          </a:p>
          <a:p>
            <a:pPr marL="171450" indent="-171450">
              <a:buFont typeface="Arial" pitchFamily="34" charset="0"/>
              <a:buChar char="•"/>
            </a:pPr>
            <a:r>
              <a:rPr lang="en-GB" baseline="0" dirty="0" smtClean="0"/>
              <a:t>The images are completely unpredictable – most will be rubbish, but then occasionally there will be a gem </a:t>
            </a:r>
            <a:r>
              <a:rPr lang="en-GB" baseline="0" dirty="0" smtClean="0">
                <a:sym typeface="Wingdings" pitchFamily="2" charset="2"/>
              </a:rPr>
              <a:t></a:t>
            </a:r>
          </a:p>
          <a:p>
            <a:pPr marL="0" indent="0">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21</a:t>
            </a:fld>
            <a:endParaRPr lang="en-GB"/>
          </a:p>
        </p:txBody>
      </p:sp>
    </p:spTree>
    <p:extLst>
      <p:ext uri="{BB962C8B-B14F-4D97-AF65-F5344CB8AC3E}">
        <p14:creationId xmlns:p14="http://schemas.microsoft.com/office/powerpoint/2010/main" val="1413369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Images</a:t>
            </a:r>
            <a:r>
              <a:rPr lang="en-GB" baseline="0" dirty="0" smtClean="0"/>
              <a:t> made into </a:t>
            </a:r>
            <a:r>
              <a:rPr lang="en-GB" baseline="0" dirty="0" err="1" smtClean="0"/>
              <a:t>lightboxes</a:t>
            </a:r>
            <a:r>
              <a:rPr lang="en-GB" baseline="0" dirty="0" smtClean="0"/>
              <a:t>. Although I had mine made at Genesis Imaging, </a:t>
            </a:r>
            <a:r>
              <a:rPr lang="en-GB" baseline="0" dirty="0" err="1" smtClean="0"/>
              <a:t>lightboxes</a:t>
            </a:r>
            <a:r>
              <a:rPr lang="en-GB" baseline="0" dirty="0" smtClean="0"/>
              <a:t> can be made fairly easily if you’ve got reasonable carpentry skills.</a:t>
            </a:r>
          </a:p>
          <a:p>
            <a:pPr marL="171450" indent="-171450">
              <a:buFont typeface="Arial" pitchFamily="34" charset="0"/>
              <a:buChar char="•"/>
            </a:pPr>
            <a:r>
              <a:rPr lang="en-GB" baseline="0" dirty="0" smtClean="0"/>
              <a:t>Print image on to transparency</a:t>
            </a:r>
          </a:p>
          <a:p>
            <a:pPr marL="171450" indent="-171450">
              <a:buFont typeface="Arial" pitchFamily="34" charset="0"/>
              <a:buChar char="•"/>
            </a:pPr>
            <a:r>
              <a:rPr lang="en-GB" baseline="0" dirty="0" smtClean="0"/>
              <a:t>You will need a layer of film (like tracing paper) that helps diffuse the light placed between the image and the lights </a:t>
            </a:r>
          </a:p>
          <a:p>
            <a:pPr marL="171450" indent="-171450">
              <a:buFont typeface="Arial" pitchFamily="34" charset="0"/>
              <a:buChar char="•"/>
            </a:pPr>
            <a:r>
              <a:rPr lang="en-GB" baseline="0" dirty="0" smtClean="0"/>
              <a:t>You can buy LED strip lights from B&amp;Q</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22</a:t>
            </a:fld>
            <a:endParaRPr lang="en-GB"/>
          </a:p>
        </p:txBody>
      </p:sp>
    </p:spTree>
    <p:extLst>
      <p:ext uri="{BB962C8B-B14F-4D97-AF65-F5344CB8AC3E}">
        <p14:creationId xmlns:p14="http://schemas.microsoft.com/office/powerpoint/2010/main" val="2754400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was allocated a small cubicle space for my degree show</a:t>
            </a:r>
            <a:r>
              <a:rPr lang="en-GB" baseline="0" dirty="0" smtClean="0"/>
              <a:t> (turn right before the image)</a:t>
            </a:r>
          </a:p>
          <a:p>
            <a:pPr marL="171450" indent="-171450">
              <a:buFont typeface="Arial" pitchFamily="34" charset="0"/>
              <a:buChar char="•"/>
            </a:pPr>
            <a:r>
              <a:rPr lang="en-GB" baseline="0" dirty="0" smtClean="0"/>
              <a:t>The first work seen by viewers is the </a:t>
            </a:r>
            <a:r>
              <a:rPr lang="en-GB" baseline="0" dirty="0" err="1" smtClean="0"/>
              <a:t>décollage</a:t>
            </a:r>
            <a:r>
              <a:rPr lang="en-GB" baseline="0" dirty="0" smtClean="0"/>
              <a:t> work 2U5IT4NIA. Its inversion is a commentary on how the commercial considerations of the art world often alter the original intention of the artist by taking the work out of context and placing it in an art gallery. Well known cases of this include </a:t>
            </a:r>
            <a:r>
              <a:rPr lang="en-GB" baseline="0" dirty="0" err="1" smtClean="0"/>
              <a:t>Banksy’s</a:t>
            </a:r>
            <a:r>
              <a:rPr lang="en-GB" baseline="0" dirty="0" smtClean="0"/>
              <a:t> work in which whole walls are removed and re-sited.</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23</a:t>
            </a:fld>
            <a:endParaRPr lang="en-GB"/>
          </a:p>
        </p:txBody>
      </p:sp>
    </p:spTree>
    <p:extLst>
      <p:ext uri="{BB962C8B-B14F-4D97-AF65-F5344CB8AC3E}">
        <p14:creationId xmlns:p14="http://schemas.microsoft.com/office/powerpoint/2010/main" val="218316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Aim to create pieces that could work individually but which also</a:t>
            </a:r>
            <a:r>
              <a:rPr lang="en-GB" baseline="0" dirty="0" smtClean="0"/>
              <a:t> are part of a larger narrative</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4</a:t>
            </a:fld>
            <a:endParaRPr lang="en-GB"/>
          </a:p>
        </p:txBody>
      </p:sp>
    </p:spTree>
    <p:extLst>
      <p:ext uri="{BB962C8B-B14F-4D97-AF65-F5344CB8AC3E}">
        <p14:creationId xmlns:p14="http://schemas.microsoft.com/office/powerpoint/2010/main" val="2606796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 of the Installation – view of the floor.</a:t>
            </a:r>
          </a:p>
          <a:p>
            <a:pPr marL="171450" indent="-171450">
              <a:buFont typeface="Arial" pitchFamily="34" charset="0"/>
              <a:buChar char="•"/>
            </a:pPr>
            <a:r>
              <a:rPr lang="en-GB" dirty="0" smtClean="0"/>
              <a:t>Another image from the revolution was appropriated and multiple screen prints made. The work was then created on site, being stuck to the floor and then ripped/torn using </a:t>
            </a:r>
            <a:r>
              <a:rPr lang="en-GB" dirty="0" err="1" smtClean="0"/>
              <a:t>décollage</a:t>
            </a:r>
            <a:r>
              <a:rPr lang="en-GB" dirty="0" smtClean="0"/>
              <a:t> method as before.</a:t>
            </a:r>
          </a:p>
          <a:p>
            <a:pPr marL="171450" indent="-171450">
              <a:buFont typeface="Arial" pitchFamily="34" charset="0"/>
              <a:buChar char="•"/>
            </a:pPr>
            <a:r>
              <a:rPr lang="en-GB" dirty="0" smtClean="0"/>
              <a:t>5 </a:t>
            </a:r>
            <a:r>
              <a:rPr lang="en-GB" dirty="0" err="1" smtClean="0"/>
              <a:t>lightboxes</a:t>
            </a:r>
            <a:r>
              <a:rPr lang="en-GB" dirty="0" smtClean="0"/>
              <a:t> placed on/near the floor (</a:t>
            </a:r>
            <a:r>
              <a:rPr lang="en-GB" dirty="0" err="1" smtClean="0"/>
              <a:t>i.e</a:t>
            </a:r>
            <a:r>
              <a:rPr lang="en-GB" dirty="0" smtClean="0"/>
              <a:t> deliberately not on the wall at eye level as in a gallery). By placing them on the floor, </a:t>
            </a:r>
            <a:r>
              <a:rPr lang="en-GB" baseline="0" dirty="0" smtClean="0"/>
              <a:t> I was aiming to reduce their objectification as art objects</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24</a:t>
            </a:fld>
            <a:endParaRPr lang="en-GB"/>
          </a:p>
        </p:txBody>
      </p:sp>
    </p:spTree>
    <p:extLst>
      <p:ext uri="{BB962C8B-B14F-4D97-AF65-F5344CB8AC3E}">
        <p14:creationId xmlns:p14="http://schemas.microsoft.com/office/powerpoint/2010/main" val="2102457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Close-up</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25</a:t>
            </a:fld>
            <a:endParaRPr lang="en-GB"/>
          </a:p>
        </p:txBody>
      </p:sp>
    </p:spTree>
    <p:extLst>
      <p:ext uri="{BB962C8B-B14F-4D97-AF65-F5344CB8AC3E}">
        <p14:creationId xmlns:p14="http://schemas.microsoft.com/office/powerpoint/2010/main" val="2485887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The small Aluminium </a:t>
            </a:r>
            <a:r>
              <a:rPr lang="en-GB" dirty="0" err="1" smtClean="0"/>
              <a:t>Dibond</a:t>
            </a:r>
            <a:r>
              <a:rPr lang="en-GB" dirty="0" smtClean="0"/>
              <a:t> pieces were positioned</a:t>
            </a:r>
            <a:r>
              <a:rPr lang="en-GB" baseline="0" dirty="0" smtClean="0"/>
              <a:t> on the opposite wall to the entrance. The intention being to force the viewer to walk over the floor piece in order to see them. </a:t>
            </a:r>
          </a:p>
          <a:p>
            <a:pPr marL="171450" indent="-171450">
              <a:buFont typeface="Arial" pitchFamily="34" charset="0"/>
              <a:buChar char="•"/>
            </a:pPr>
            <a:r>
              <a:rPr lang="en-GB" baseline="0" dirty="0" smtClean="0"/>
              <a:t>The action of people walking on the floor piece degraded the image further. By walking on it, we too are complicit in the erasure of history.</a:t>
            </a:r>
          </a:p>
          <a:p>
            <a:pPr marL="171450" indent="-171450">
              <a:buFont typeface="Arial" pitchFamily="34" charset="0"/>
              <a:buChar char="•"/>
            </a:pPr>
            <a:r>
              <a:rPr lang="en-GB" baseline="0" dirty="0" smtClean="0"/>
              <a:t>‘Unfortunately’ such is the conditioning ‘not to touch artwork’ that most people did not walk on the floor work, they either squeezed down the side or simply viewed it from the entrance to the cubicle. This in itself though was an interesting study on social conditioning.</a:t>
            </a:r>
          </a:p>
        </p:txBody>
      </p:sp>
      <p:sp>
        <p:nvSpPr>
          <p:cNvPr id="4" name="Slide Number Placeholder 3"/>
          <p:cNvSpPr>
            <a:spLocks noGrp="1"/>
          </p:cNvSpPr>
          <p:nvPr>
            <p:ph type="sldNum" sz="quarter" idx="10"/>
          </p:nvPr>
        </p:nvSpPr>
        <p:spPr/>
        <p:txBody>
          <a:bodyPr/>
          <a:lstStyle/>
          <a:p>
            <a:fld id="{582182B1-272C-4F76-87C7-56B52B92A01F}" type="slidenum">
              <a:rPr lang="en-GB" smtClean="0"/>
              <a:t>26</a:t>
            </a:fld>
            <a:endParaRPr lang="en-GB"/>
          </a:p>
        </p:txBody>
      </p:sp>
    </p:spTree>
    <p:extLst>
      <p:ext uri="{BB962C8B-B14F-4D97-AF65-F5344CB8AC3E}">
        <p14:creationId xmlns:p14="http://schemas.microsoft.com/office/powerpoint/2010/main" val="2636030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Turned the art world completely on its head</a:t>
            </a:r>
            <a:r>
              <a:rPr lang="en-GB" baseline="0" dirty="0" smtClean="0"/>
              <a:t> and has affected the way people view/make art to this day. No other movement has had such a profound influence.</a:t>
            </a:r>
          </a:p>
          <a:p>
            <a:pPr marL="171450" indent="-171450">
              <a:buFont typeface="Arial" pitchFamily="34" charset="0"/>
              <a:buChar char="•"/>
            </a:pPr>
            <a:r>
              <a:rPr lang="en-GB" baseline="0" dirty="0" smtClean="0"/>
              <a:t>Dadaism was not exclusively an artistic, literary, musical, political or philosophical movement, it was all of these and yet none of these. </a:t>
            </a:r>
          </a:p>
          <a:p>
            <a:pPr marL="171450" indent="-171450">
              <a:buFont typeface="Arial" pitchFamily="34" charset="0"/>
              <a:buChar char="•"/>
            </a:pPr>
            <a:r>
              <a:rPr lang="en-GB" baseline="0" dirty="0" smtClean="0"/>
              <a:t>Emerged at the time that Europe was embroiled in WW1. It was anti-establishment with a capital A!</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28</a:t>
            </a:fld>
            <a:endParaRPr lang="en-GB"/>
          </a:p>
        </p:txBody>
      </p:sp>
    </p:spTree>
    <p:extLst>
      <p:ext uri="{BB962C8B-B14F-4D97-AF65-F5344CB8AC3E}">
        <p14:creationId xmlns:p14="http://schemas.microsoft.com/office/powerpoint/2010/main" val="2283674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Used paint in a completely new way focussing on spontaneity and the sub-conscious action</a:t>
            </a:r>
            <a:r>
              <a:rPr lang="en-GB" baseline="0" dirty="0" smtClean="0"/>
              <a:t> (although there are exceptions).</a:t>
            </a:r>
            <a:endParaRPr lang="en-GB" dirty="0" smtClean="0"/>
          </a:p>
          <a:p>
            <a:pPr marL="171450" indent="-171450">
              <a:buFont typeface="Arial" pitchFamily="34" charset="0"/>
              <a:buChar char="•"/>
            </a:pPr>
            <a:r>
              <a:rPr lang="en-GB" dirty="0" smtClean="0"/>
              <a:t>An</a:t>
            </a:r>
            <a:r>
              <a:rPr lang="en-GB" baseline="0" dirty="0" smtClean="0"/>
              <a:t> anti-figurative aesthetic originating in New York</a:t>
            </a:r>
          </a:p>
          <a:p>
            <a:pPr marL="171450" indent="-171450">
              <a:buFont typeface="Arial" pitchFamily="34" charset="0"/>
              <a:buChar char="•"/>
            </a:pPr>
            <a:r>
              <a:rPr lang="en-GB" baseline="0" dirty="0" smtClean="0"/>
              <a:t>Currently a major exhibition at The Royal Academy, London until 2 January 2017</a:t>
            </a:r>
          </a:p>
          <a:p>
            <a:pPr marL="171450" indent="-171450">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29</a:t>
            </a:fld>
            <a:endParaRPr lang="en-GB"/>
          </a:p>
        </p:txBody>
      </p:sp>
    </p:spTree>
    <p:extLst>
      <p:ext uri="{BB962C8B-B14F-4D97-AF65-F5344CB8AC3E}">
        <p14:creationId xmlns:p14="http://schemas.microsoft.com/office/powerpoint/2010/main" val="600923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Rauschenberg’s ‘Bed’ is an example of a ‘Combine’ in which he attached found</a:t>
            </a:r>
            <a:r>
              <a:rPr lang="en-GB" baseline="0" dirty="0" smtClean="0"/>
              <a:t> objects to a canvas. Here his bed was the canvas. ‘Painting relates to both art and life’ – an intimate self-portrait. </a:t>
            </a:r>
          </a:p>
          <a:p>
            <a:pPr marL="171450" indent="-171450">
              <a:buFont typeface="Arial" pitchFamily="34" charset="0"/>
              <a:buChar char="•"/>
            </a:pPr>
            <a:r>
              <a:rPr lang="en-GB" baseline="0" dirty="0" smtClean="0"/>
              <a:t>Similar theme tackled by Tracey </a:t>
            </a:r>
            <a:r>
              <a:rPr lang="en-GB" baseline="0" dirty="0" err="1" smtClean="0"/>
              <a:t>Emin</a:t>
            </a:r>
            <a:r>
              <a:rPr lang="en-GB" baseline="0" dirty="0" smtClean="0"/>
              <a:t> in ‘My Bed’ (1998)</a:t>
            </a:r>
          </a:p>
          <a:p>
            <a:pPr marL="171450" indent="-171450">
              <a:buFont typeface="Arial" pitchFamily="34" charset="0"/>
              <a:buChar char="•"/>
            </a:pPr>
            <a:r>
              <a:rPr lang="en-GB" baseline="0" dirty="0" smtClean="0"/>
              <a:t>Exhibition at Tate Modern 1 December 2016 – 2 April 2017</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30</a:t>
            </a:fld>
            <a:endParaRPr lang="en-GB"/>
          </a:p>
        </p:txBody>
      </p:sp>
    </p:spTree>
    <p:extLst>
      <p:ext uri="{BB962C8B-B14F-4D97-AF65-F5344CB8AC3E}">
        <p14:creationId xmlns:p14="http://schemas.microsoft.com/office/powerpoint/2010/main" val="3979435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sz="1200" b="0" i="0" kern="1200" dirty="0" smtClean="0">
                <a:solidFill>
                  <a:schemeClr val="tx1"/>
                </a:solidFill>
                <a:effectLst/>
                <a:latin typeface="+mn-lt"/>
                <a:ea typeface="+mn-ea"/>
                <a:cs typeface="+mn-cs"/>
              </a:rPr>
              <a:t>Rainer’s work deals</a:t>
            </a:r>
            <a:r>
              <a:rPr lang="en-GB" sz="1200" b="0" i="0" kern="1200" baseline="0" dirty="0" smtClean="0">
                <a:solidFill>
                  <a:schemeClr val="tx1"/>
                </a:solidFill>
                <a:effectLst/>
                <a:latin typeface="+mn-lt"/>
                <a:ea typeface="+mn-ea"/>
                <a:cs typeface="+mn-cs"/>
              </a:rPr>
              <a:t> with the destruction of forms, including blackening and </a:t>
            </a:r>
            <a:r>
              <a:rPr lang="en-GB" sz="1200" b="0" i="0" kern="1200" baseline="0" dirty="0" err="1" smtClean="0">
                <a:solidFill>
                  <a:schemeClr val="tx1"/>
                </a:solidFill>
                <a:effectLst/>
                <a:latin typeface="+mn-lt"/>
                <a:ea typeface="+mn-ea"/>
                <a:cs typeface="+mn-cs"/>
              </a:rPr>
              <a:t>overpainting</a:t>
            </a:r>
            <a:r>
              <a:rPr lang="en-GB" sz="1200" b="0" i="0" kern="1200" baseline="0" dirty="0" smtClean="0">
                <a:solidFill>
                  <a:schemeClr val="tx1"/>
                </a:solidFill>
                <a:effectLst/>
                <a:latin typeface="+mn-lt"/>
                <a:ea typeface="+mn-ea"/>
                <a:cs typeface="+mn-cs"/>
              </a:rPr>
              <a:t> of existing images</a:t>
            </a:r>
          </a:p>
          <a:p>
            <a:pPr marL="171450" indent="-171450">
              <a:buFont typeface="Arial" pitchFamily="34" charset="0"/>
              <a:buChar char="•"/>
            </a:pPr>
            <a:r>
              <a:rPr lang="en-GB" sz="1200" b="0" i="0" kern="1200" baseline="0" dirty="0" smtClean="0">
                <a:solidFill>
                  <a:schemeClr val="tx1"/>
                </a:solidFill>
                <a:effectLst/>
                <a:latin typeface="+mn-lt"/>
                <a:ea typeface="+mn-ea"/>
                <a:cs typeface="+mn-cs"/>
              </a:rPr>
              <a:t>Associated with the Viennese Actionists – this involved a lot of work with bodies and blood and carried out under the influence of drugs.</a:t>
            </a:r>
          </a:p>
          <a:p>
            <a:pPr marL="171450" indent="-171450">
              <a:buFont typeface="Arial" pitchFamily="34" charset="0"/>
              <a:buChar char="•"/>
            </a:pP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2182B1-272C-4F76-87C7-56B52B92A01F}" type="slidenum">
              <a:rPr lang="en-GB" smtClean="0"/>
              <a:t>31</a:t>
            </a:fld>
            <a:endParaRPr lang="en-GB"/>
          </a:p>
        </p:txBody>
      </p:sp>
    </p:spTree>
    <p:extLst>
      <p:ext uri="{BB962C8B-B14F-4D97-AF65-F5344CB8AC3E}">
        <p14:creationId xmlns:p14="http://schemas.microsoft.com/office/powerpoint/2010/main" val="2011143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sz="1200" b="0" i="0" kern="1200" dirty="0" err="1" smtClean="0">
                <a:solidFill>
                  <a:schemeClr val="tx1"/>
                </a:solidFill>
                <a:effectLst/>
                <a:latin typeface="+mn-lt"/>
                <a:ea typeface="+mn-ea"/>
                <a:cs typeface="+mn-cs"/>
              </a:rPr>
              <a:t>Kieffer’s</a:t>
            </a:r>
            <a:r>
              <a:rPr lang="en-GB" sz="1200" b="0" i="0" kern="1200" dirty="0" smtClean="0">
                <a:solidFill>
                  <a:schemeClr val="tx1"/>
                </a:solidFill>
                <a:effectLst/>
                <a:latin typeface="+mn-lt"/>
                <a:ea typeface="+mn-ea"/>
                <a:cs typeface="+mn-cs"/>
              </a:rPr>
              <a:t> work was </a:t>
            </a:r>
            <a:r>
              <a:rPr lang="en-GB" sz="1200" b="0" i="0" kern="1200" dirty="0" err="1" smtClean="0">
                <a:solidFill>
                  <a:schemeClr val="tx1"/>
                </a:solidFill>
                <a:effectLst/>
                <a:latin typeface="+mn-lt"/>
                <a:ea typeface="+mn-ea"/>
                <a:cs typeface="+mn-cs"/>
              </a:rPr>
              <a:t>groundbreaking</a:t>
            </a:r>
            <a:r>
              <a:rPr lang="en-GB" sz="1200" b="0" i="0" kern="1200" dirty="0" smtClean="0">
                <a:solidFill>
                  <a:schemeClr val="tx1"/>
                </a:solidFill>
                <a:effectLst/>
                <a:latin typeface="+mn-lt"/>
                <a:ea typeface="+mn-ea"/>
                <a:cs typeface="+mn-cs"/>
              </a:rPr>
              <a:t> at</a:t>
            </a:r>
            <a:r>
              <a:rPr lang="en-GB" sz="1200" b="0" i="0" kern="1200" baseline="0" dirty="0" smtClean="0">
                <a:solidFill>
                  <a:schemeClr val="tx1"/>
                </a:solidFill>
                <a:effectLst/>
                <a:latin typeface="+mn-lt"/>
                <a:ea typeface="+mn-ea"/>
                <a:cs typeface="+mn-cs"/>
              </a:rPr>
              <a:t> a time when painting was considered dead. Huge installations and canvasses incorporating very heavy Impasto + materials such as lead, glass, dried flowers and hay.</a:t>
            </a:r>
          </a:p>
          <a:p>
            <a:pPr marL="171450" indent="-171450">
              <a:buFont typeface="Arial" pitchFamily="34" charset="0"/>
              <a:buChar char="•"/>
            </a:pPr>
            <a:r>
              <a:rPr lang="en-GB" sz="1200" b="0" i="0" kern="1200" baseline="0" dirty="0" smtClean="0">
                <a:solidFill>
                  <a:schemeClr val="tx1"/>
                </a:solidFill>
                <a:effectLst/>
                <a:latin typeface="+mn-lt"/>
                <a:ea typeface="+mn-ea"/>
                <a:cs typeface="+mn-cs"/>
              </a:rPr>
              <a:t>Subject matter is largely confronting Germany’s recent past regarding the Holocaust, in itself daring as it was largely a taboo subject when he started.</a:t>
            </a:r>
          </a:p>
          <a:p>
            <a:pPr marL="171450" indent="-171450">
              <a:buFont typeface="Arial" pitchFamily="34" charset="0"/>
              <a:buChar char="•"/>
            </a:pPr>
            <a:r>
              <a:rPr lang="en-GB" sz="1200" b="0" i="0" kern="1200" baseline="0" dirty="0" smtClean="0">
                <a:solidFill>
                  <a:schemeClr val="tx1"/>
                </a:solidFill>
                <a:effectLst/>
                <a:latin typeface="+mn-lt"/>
                <a:ea typeface="+mn-ea"/>
                <a:cs typeface="+mn-cs"/>
              </a:rPr>
              <a:t>BBC Documentary to coincide with Exhibition at The RA in 2014 available online https://vimeo.com/112053965</a:t>
            </a:r>
          </a:p>
          <a:p>
            <a:pPr marL="171450" indent="-171450">
              <a:buFont typeface="Arial" pitchFamily="34" charset="0"/>
              <a:buChar char="•"/>
            </a:pPr>
            <a:endParaRPr lang="en-GB" sz="1200" b="0" i="0" kern="1200" dirty="0" smtClean="0">
              <a:solidFill>
                <a:schemeClr val="tx1"/>
              </a:solidFill>
              <a:effectLst/>
              <a:latin typeface="+mn-lt"/>
              <a:ea typeface="+mn-ea"/>
              <a:cs typeface="+mn-cs"/>
            </a:endParaRPr>
          </a:p>
          <a:p>
            <a:pPr marL="0" indent="0">
              <a:buFont typeface="Arial" pitchFamily="34" charset="0"/>
              <a:buNone/>
            </a:pPr>
            <a:r>
              <a:rPr lang="en-GB" sz="1200" b="0" i="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32</a:t>
            </a:fld>
            <a:endParaRPr lang="en-GB"/>
          </a:p>
        </p:txBody>
      </p:sp>
    </p:spTree>
    <p:extLst>
      <p:ext uri="{BB962C8B-B14F-4D97-AF65-F5344CB8AC3E}">
        <p14:creationId xmlns:p14="http://schemas.microsoft.com/office/powerpoint/2010/main" val="154761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Considered a ‘Feminist’ artist,</a:t>
            </a:r>
            <a:r>
              <a:rPr lang="en-GB" baseline="0" dirty="0" smtClean="0"/>
              <a:t> Cindy Sherman uses herself as the subject by placing herself in front of the camera in order to comment on the stereotypes within film, media and society regarding the portrayal of women.</a:t>
            </a:r>
          </a:p>
          <a:p>
            <a:endParaRPr lang="en-GB" baseline="0" dirty="0" smtClean="0"/>
          </a:p>
          <a:p>
            <a:r>
              <a:rPr lang="en-GB" baseline="0" dirty="0" smtClean="0"/>
              <a:t>Two major exhibitions currently in London explore Feminism in art:</a:t>
            </a:r>
          </a:p>
          <a:p>
            <a:pPr marL="171450" indent="-171450">
              <a:buFont typeface="Arial" pitchFamily="34" charset="0"/>
              <a:buChar char="•"/>
            </a:pPr>
            <a:r>
              <a:rPr lang="en-GB" baseline="0" dirty="0" smtClean="0"/>
              <a:t>The Guerrilla Girls at the Whitechapel Gallery until 5 March 2017</a:t>
            </a:r>
          </a:p>
          <a:p>
            <a:pPr marL="171450" indent="-171450">
              <a:buFont typeface="Arial" pitchFamily="34" charset="0"/>
              <a:buChar char="•"/>
            </a:pPr>
            <a:r>
              <a:rPr lang="en-GB" dirty="0" smtClean="0"/>
              <a:t>Feminist Avant-Garde of the 1970s at The</a:t>
            </a:r>
            <a:r>
              <a:rPr lang="en-GB" baseline="0" dirty="0" smtClean="0"/>
              <a:t> Photographer’s Gallery until 15 Jan 2017</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34</a:t>
            </a:fld>
            <a:endParaRPr lang="en-GB"/>
          </a:p>
        </p:txBody>
      </p:sp>
    </p:spTree>
    <p:extLst>
      <p:ext uri="{BB962C8B-B14F-4D97-AF65-F5344CB8AC3E}">
        <p14:creationId xmlns:p14="http://schemas.microsoft.com/office/powerpoint/2010/main" val="2906174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Louise Bourgeois’ work deals largely with the family, sexuality, the body and the subconscious. </a:t>
            </a:r>
          </a:p>
          <a:p>
            <a:pPr marL="171450" indent="-171450">
              <a:buFont typeface="Arial" pitchFamily="34" charset="0"/>
              <a:buChar char="•"/>
            </a:pPr>
            <a:r>
              <a:rPr lang="en-GB" dirty="0" err="1" smtClean="0"/>
              <a:t>Maman</a:t>
            </a:r>
            <a:r>
              <a:rPr lang="en-GB" dirty="0" smtClean="0"/>
              <a:t> is a representation of her mother, strong, intelligent and protective (also happened to be a weaver) </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35</a:t>
            </a:fld>
            <a:endParaRPr lang="en-GB"/>
          </a:p>
        </p:txBody>
      </p:sp>
    </p:spTree>
    <p:extLst>
      <p:ext uri="{BB962C8B-B14F-4D97-AF65-F5344CB8AC3E}">
        <p14:creationId xmlns:p14="http://schemas.microsoft.com/office/powerpoint/2010/main" val="330720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Note</a:t>
            </a:r>
            <a:r>
              <a:rPr lang="en-GB" baseline="0" dirty="0" smtClean="0"/>
              <a:t> there is a distinction between art that affects the viewer on an emotional level and one in which the emotion is an integral part of the work. You could argue that Picasso’s Guernica painting creates an emotional response, however that emotional response is not fundamental to whether it is a good piece of artwork.</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6</a:t>
            </a:fld>
            <a:endParaRPr lang="en-GB"/>
          </a:p>
        </p:txBody>
      </p:sp>
    </p:spTree>
    <p:extLst>
      <p:ext uri="{BB962C8B-B14F-4D97-AF65-F5344CB8AC3E}">
        <p14:creationId xmlns:p14="http://schemas.microsoft.com/office/powerpoint/2010/main" val="2390340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room dedicated to Louise Bourgeois at the new Tate Modern extension.</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36</a:t>
            </a:fld>
            <a:endParaRPr lang="en-GB"/>
          </a:p>
        </p:txBody>
      </p:sp>
    </p:spTree>
    <p:extLst>
      <p:ext uri="{BB962C8B-B14F-4D97-AF65-F5344CB8AC3E}">
        <p14:creationId xmlns:p14="http://schemas.microsoft.com/office/powerpoint/2010/main" val="679499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Explores</a:t>
            </a:r>
            <a:r>
              <a:rPr lang="en-GB" baseline="0" dirty="0" smtClean="0"/>
              <a:t> society’s depiction of the female body. She challenges stereotype and the misogynistic culture prevalent in society today. Often crude but sharp!</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37</a:t>
            </a:fld>
            <a:endParaRPr lang="en-GB"/>
          </a:p>
        </p:txBody>
      </p:sp>
    </p:spTree>
    <p:extLst>
      <p:ext uri="{BB962C8B-B14F-4D97-AF65-F5344CB8AC3E}">
        <p14:creationId xmlns:p14="http://schemas.microsoft.com/office/powerpoint/2010/main" val="1335342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baseline="0" dirty="0" smtClean="0"/>
              <a:t>Hit right-wing America in the 1980s head on, with his explicit depictions of gay lifestyles and sexual practices. At the height of the AIDS epidemic in America. Took very difficult photographs and presented them in a classical form.</a:t>
            </a:r>
          </a:p>
          <a:p>
            <a:pPr marL="171450" indent="-171450">
              <a:buFont typeface="Arial" pitchFamily="34" charset="0"/>
              <a:buChar char="•"/>
            </a:pPr>
            <a:r>
              <a:rPr lang="en-GB" baseline="0" dirty="0" smtClean="0"/>
              <a:t>Soul mate of Patti Smith famously photographing the cover for her debut album ‘Horses’ (and also ‘Wave’). ‘Horses’ has the best opening line of any album – a real statement of intent.</a:t>
            </a:r>
          </a:p>
          <a:p>
            <a:pPr marL="171450" indent="-171450">
              <a:buFont typeface="Arial" pitchFamily="34" charset="0"/>
              <a:buChar char="•"/>
            </a:pPr>
            <a:r>
              <a:rPr lang="en-GB" baseline="0" dirty="0" smtClean="0"/>
              <a:t>Recent film release ‘Mapplethorpe – Look at the Pictures’ available now on DVD. </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38</a:t>
            </a:fld>
            <a:endParaRPr lang="en-GB"/>
          </a:p>
        </p:txBody>
      </p:sp>
    </p:spTree>
    <p:extLst>
      <p:ext uri="{BB962C8B-B14F-4D97-AF65-F5344CB8AC3E}">
        <p14:creationId xmlns:p14="http://schemas.microsoft.com/office/powerpoint/2010/main" val="1021922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A great example of the relational aesthetic. The</a:t>
            </a:r>
            <a:r>
              <a:rPr lang="en-GB" baseline="0" dirty="0" smtClean="0"/>
              <a:t> ‘Ross’ referred to in the title is Gonzalez-Torres’ lover who had contracted AIDS. The pile of sweets starts off as the same weight as Ross before AIDS. People are encouraged to take sweets, the reduction in the pile of sweets represents the weight loss experienced by Ross during the disease. </a:t>
            </a:r>
          </a:p>
          <a:p>
            <a:pPr marL="171450" indent="-171450">
              <a:buFont typeface="Arial" pitchFamily="34" charset="0"/>
              <a:buChar char="•"/>
            </a:pPr>
            <a:r>
              <a:rPr lang="en-GB" baseline="0" dirty="0" smtClean="0"/>
              <a:t>Creates a strong sense of empathy between artist/lover and audience.</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39</a:t>
            </a:fld>
            <a:endParaRPr lang="en-GB"/>
          </a:p>
        </p:txBody>
      </p:sp>
    </p:spTree>
    <p:extLst>
      <p:ext uri="{BB962C8B-B14F-4D97-AF65-F5344CB8AC3E}">
        <p14:creationId xmlns:p14="http://schemas.microsoft.com/office/powerpoint/2010/main" val="3325616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Dealing largely with Black cultural identity. This work looks at the bombardment through advertising,</a:t>
            </a:r>
            <a:r>
              <a:rPr lang="en-GB" baseline="0" dirty="0" smtClean="0"/>
              <a:t> of hair products aimed at black women in order to achieve ‘perfect’ hair (</a:t>
            </a:r>
            <a:r>
              <a:rPr lang="en-GB" baseline="0" dirty="0" err="1" smtClean="0"/>
              <a:t>i.e</a:t>
            </a:r>
            <a:r>
              <a:rPr lang="en-GB" baseline="0" dirty="0" smtClean="0"/>
              <a:t> straight)</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40</a:t>
            </a:fld>
            <a:endParaRPr lang="en-GB"/>
          </a:p>
        </p:txBody>
      </p:sp>
    </p:spTree>
    <p:extLst>
      <p:ext uri="{BB962C8B-B14F-4D97-AF65-F5344CB8AC3E}">
        <p14:creationId xmlns:p14="http://schemas.microsoft.com/office/powerpoint/2010/main" val="1662957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Superb example of political activist art. Ubiquitous glass coke bottles were ‘altered’ by writing</a:t>
            </a:r>
            <a:r>
              <a:rPr lang="en-GB" baseline="0" dirty="0" smtClean="0"/>
              <a:t> political messages on them in white and then reintroducing them back into the recycling process. When the bottles were refilled with coke, the message became visible.</a:t>
            </a:r>
          </a:p>
          <a:p>
            <a:pPr marL="171450" indent="-171450">
              <a:buFont typeface="Arial" pitchFamily="34" charset="0"/>
              <a:buChar char="•"/>
            </a:pPr>
            <a:r>
              <a:rPr lang="en-GB" baseline="0" dirty="0" smtClean="0"/>
              <a:t>This was at a time when Brazil was under a military dictatorship supported by the USA. The message read ‘Yankees go home’</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41</a:t>
            </a:fld>
            <a:endParaRPr lang="en-GB"/>
          </a:p>
        </p:txBody>
      </p:sp>
    </p:spTree>
    <p:extLst>
      <p:ext uri="{BB962C8B-B14F-4D97-AF65-F5344CB8AC3E}">
        <p14:creationId xmlns:p14="http://schemas.microsoft.com/office/powerpoint/2010/main" val="820809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Very</a:t>
            </a:r>
            <a:r>
              <a:rPr lang="en-GB" baseline="0" dirty="0" smtClean="0"/>
              <a:t> ‘of this moment topic’ although he has been dealing with this topic for a long time. Essentially, Santiago Sierra looks at the exploitation of migrant labour and how we are all complicit in it.</a:t>
            </a:r>
          </a:p>
          <a:p>
            <a:pPr marL="171450" indent="-171450">
              <a:buFont typeface="Arial" pitchFamily="34" charset="0"/>
              <a:buChar char="•"/>
            </a:pPr>
            <a:r>
              <a:rPr lang="en-GB" baseline="0" dirty="0" smtClean="0"/>
              <a:t>Those who have ‘nothing’ and form the underbelly of our Western society are used in his works to highlight the exploitation.</a:t>
            </a:r>
          </a:p>
          <a:p>
            <a:pPr marL="171450" indent="-171450">
              <a:buFont typeface="Arial" pitchFamily="34" charset="0"/>
              <a:buChar char="•"/>
            </a:pPr>
            <a:r>
              <a:rPr lang="en-GB" baseline="0" dirty="0" smtClean="0"/>
              <a:t>Controversial in that he is criticised for exploiting the workers himself in order to highlight their plight. </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42</a:t>
            </a:fld>
            <a:endParaRPr lang="en-GB"/>
          </a:p>
        </p:txBody>
      </p:sp>
    </p:spTree>
    <p:extLst>
      <p:ext uri="{BB962C8B-B14F-4D97-AF65-F5344CB8AC3E}">
        <p14:creationId xmlns:p14="http://schemas.microsoft.com/office/powerpoint/2010/main" val="3910245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err="1" smtClean="0"/>
              <a:t>Broomberg</a:t>
            </a:r>
            <a:r>
              <a:rPr lang="en-GB" dirty="0" smtClean="0"/>
              <a:t> and </a:t>
            </a:r>
            <a:r>
              <a:rPr lang="en-GB" dirty="0" err="1" smtClean="0"/>
              <a:t>Chanarin</a:t>
            </a:r>
            <a:r>
              <a:rPr lang="en-GB" dirty="0" smtClean="0"/>
              <a:t> deal with controversial</a:t>
            </a:r>
            <a:r>
              <a:rPr lang="en-GB" baseline="0" dirty="0" smtClean="0"/>
              <a:t> subject matter in their photographic work. See their award winning work ‘War Primer 2’ which won numerous international prizes.</a:t>
            </a:r>
          </a:p>
          <a:p>
            <a:pPr marL="171450" indent="-171450">
              <a:buFont typeface="Arial" pitchFamily="34" charset="0"/>
              <a:buChar char="•"/>
            </a:pPr>
            <a:r>
              <a:rPr lang="en-GB" baseline="0" dirty="0" smtClean="0"/>
              <a:t>The piece shown here is a criticism of the censorship that happens in modern warfare. They were attached to a battalion in Afghanistan but were highly restricted regarding what they were allowed to photograph. </a:t>
            </a:r>
            <a:r>
              <a:rPr lang="en-GB" baseline="0" dirty="0" err="1" smtClean="0"/>
              <a:t>i.e</a:t>
            </a:r>
            <a:r>
              <a:rPr lang="en-GB" baseline="0" dirty="0" smtClean="0"/>
              <a:t> what we see is not what actually happens. As a criticism of this censorship, each day they exposed rolls of film. This one is the result of a roll of film being exposed on a day that no </a:t>
            </a:r>
            <a:r>
              <a:rPr lang="en-GB" baseline="0" smtClean="0"/>
              <a:t>British soldier died.</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43</a:t>
            </a:fld>
            <a:endParaRPr lang="en-GB"/>
          </a:p>
        </p:txBody>
      </p:sp>
    </p:spTree>
    <p:extLst>
      <p:ext uri="{BB962C8B-B14F-4D97-AF65-F5344CB8AC3E}">
        <p14:creationId xmlns:p14="http://schemas.microsoft.com/office/powerpoint/2010/main" val="1093132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Sainsbury’s Xmas Ad 2014. My issues with it are as follows:</a:t>
            </a:r>
          </a:p>
          <a:p>
            <a:pPr marL="171450" indent="-171450">
              <a:buFont typeface="Arial" pitchFamily="34" charset="0"/>
              <a:buChar char="•"/>
            </a:pPr>
            <a:r>
              <a:rPr lang="en-GB" dirty="0" smtClean="0"/>
              <a:t>The use of a human tragedy to sale groceries</a:t>
            </a:r>
          </a:p>
          <a:p>
            <a:pPr marL="171450" indent="-171450">
              <a:buFont typeface="Arial" pitchFamily="34" charset="0"/>
              <a:buChar char="•"/>
            </a:pPr>
            <a:r>
              <a:rPr lang="en-GB" dirty="0" smtClean="0"/>
              <a:t>The overly sanitised</a:t>
            </a:r>
            <a:r>
              <a:rPr lang="en-GB" baseline="0" dirty="0" smtClean="0"/>
              <a:t> depiction of war</a:t>
            </a:r>
          </a:p>
          <a:p>
            <a:pPr marL="171450" indent="-171450">
              <a:buFont typeface="Arial" pitchFamily="34" charset="0"/>
              <a:buChar char="•"/>
            </a:pPr>
            <a:r>
              <a:rPr lang="en-GB" baseline="0" dirty="0" smtClean="0"/>
              <a:t>The nostalgic tone of the ad</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7</a:t>
            </a:fld>
            <a:endParaRPr lang="en-GB"/>
          </a:p>
        </p:txBody>
      </p:sp>
    </p:spTree>
    <p:extLst>
      <p:ext uri="{BB962C8B-B14F-4D97-AF65-F5344CB8AC3E}">
        <p14:creationId xmlns:p14="http://schemas.microsoft.com/office/powerpoint/2010/main" val="195956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err="1" smtClean="0"/>
              <a:t>Dr.</a:t>
            </a:r>
            <a:r>
              <a:rPr lang="en-GB" dirty="0" smtClean="0"/>
              <a:t> Gillies was</a:t>
            </a:r>
            <a:r>
              <a:rPr lang="en-GB" baseline="0" dirty="0" smtClean="0"/>
              <a:t> a pioneering surgeon specialising in facial disfigurements during WW1. He documented the injuries of the soldiers he treated with written descriptions but also diagrams and photographs.</a:t>
            </a:r>
          </a:p>
          <a:p>
            <a:pPr marL="171450" indent="-171450">
              <a:buFont typeface="Arial" pitchFamily="34" charset="0"/>
              <a:buChar char="•"/>
            </a:pPr>
            <a:r>
              <a:rPr lang="en-GB" baseline="0" dirty="0" smtClean="0"/>
              <a:t>When (if ever) is it OK to use war as an advertising prop?</a:t>
            </a:r>
          </a:p>
          <a:p>
            <a:pPr marL="171450" indent="-171450">
              <a:buFont typeface="Arial" pitchFamily="34" charset="0"/>
              <a:buChar char="•"/>
            </a:pPr>
            <a:r>
              <a:rPr lang="en-GB" baseline="0" dirty="0" smtClean="0"/>
              <a:t>Does the endorsement of the Royal British Legion legitimise it?</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8</a:t>
            </a:fld>
            <a:endParaRPr lang="en-GB"/>
          </a:p>
        </p:txBody>
      </p:sp>
    </p:spTree>
    <p:extLst>
      <p:ext uri="{BB962C8B-B14F-4D97-AF65-F5344CB8AC3E}">
        <p14:creationId xmlns:p14="http://schemas.microsoft.com/office/powerpoint/2010/main" val="2213413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Extracts from</a:t>
            </a:r>
            <a:r>
              <a:rPr lang="en-GB" baseline="0" dirty="0" smtClean="0"/>
              <a:t> </a:t>
            </a:r>
            <a:r>
              <a:rPr lang="en-GB" baseline="0" dirty="0" err="1" smtClean="0"/>
              <a:t>Dr.</a:t>
            </a:r>
            <a:r>
              <a:rPr lang="en-GB" baseline="0" dirty="0" smtClean="0"/>
              <a:t> Gillies notes painted on a rectangular array of cream cracker biscuits.</a:t>
            </a:r>
          </a:p>
          <a:p>
            <a:pPr marL="171450" indent="-171450">
              <a:buFont typeface="Arial" pitchFamily="34" charset="0"/>
              <a:buChar char="•"/>
            </a:pPr>
            <a:r>
              <a:rPr lang="en-GB" baseline="0" dirty="0" smtClean="0"/>
              <a:t>The use of biscuits is symbolic. Fragility of historical documentation and collective memory.</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9</a:t>
            </a:fld>
            <a:endParaRPr lang="en-GB"/>
          </a:p>
        </p:txBody>
      </p:sp>
    </p:spTree>
    <p:extLst>
      <p:ext uri="{BB962C8B-B14F-4D97-AF65-F5344CB8AC3E}">
        <p14:creationId xmlns:p14="http://schemas.microsoft.com/office/powerpoint/2010/main" val="2026928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The installation consists of 5 flip boards labelled Exhibit</a:t>
            </a:r>
            <a:r>
              <a:rPr lang="en-GB" baseline="0" dirty="0" smtClean="0"/>
              <a:t> A, B, C etc. The lid of the flip board conceals the image beneath (images of facial injuries during WW1 superimposed with a product e.g. toothpaste, aftershave </a:t>
            </a:r>
            <a:r>
              <a:rPr lang="en-GB" baseline="0" dirty="0" err="1" smtClean="0"/>
              <a:t>etc</a:t>
            </a:r>
            <a:r>
              <a:rPr lang="en-GB" baseline="0" dirty="0" smtClean="0"/>
              <a:t>). </a:t>
            </a:r>
          </a:p>
          <a:p>
            <a:pPr marL="171450" indent="-171450">
              <a:buFont typeface="Arial" pitchFamily="34" charset="0"/>
              <a:buChar char="•"/>
            </a:pPr>
            <a:r>
              <a:rPr lang="en-GB" baseline="0" dirty="0" smtClean="0"/>
              <a:t>Directly beneath the boards, on the floor is the array of biscuits containing extracts from </a:t>
            </a:r>
            <a:r>
              <a:rPr lang="en-GB" baseline="0" dirty="0" err="1" smtClean="0"/>
              <a:t>Dr.</a:t>
            </a:r>
            <a:r>
              <a:rPr lang="en-GB" baseline="0" dirty="0" smtClean="0"/>
              <a:t> Gillies’ notes. (Ideally the biscuits would cover a wider floor area to prevent people accessing the flip-boards from the side). The objective was to force people to walk on the biscuits in order to view the flip-boards, thereby crushing the text.</a:t>
            </a:r>
          </a:p>
          <a:p>
            <a:pPr marL="171450" indent="-171450">
              <a:buFont typeface="Arial" pitchFamily="34" charset="0"/>
              <a:buChar char="•"/>
            </a:pPr>
            <a:r>
              <a:rPr lang="en-GB" baseline="0" dirty="0" smtClean="0"/>
              <a:t>The second image shows students who were asked to interact/view the installation. Once the question had been raised whether they could walk on the biscuits, the temptation proved too great and they were jumped on (before anybody had even read the text)</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11</a:t>
            </a:fld>
            <a:endParaRPr lang="en-GB"/>
          </a:p>
        </p:txBody>
      </p:sp>
    </p:spTree>
    <p:extLst>
      <p:ext uri="{BB962C8B-B14F-4D97-AF65-F5344CB8AC3E}">
        <p14:creationId xmlns:p14="http://schemas.microsoft.com/office/powerpoint/2010/main" val="289411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Only after the novelty of jumping on biscuits had worn</a:t>
            </a:r>
            <a:r>
              <a:rPr lang="en-GB" baseline="0" dirty="0" smtClean="0"/>
              <a:t> off did students look at other aspects of the installation, by which time the damage had been done.</a:t>
            </a:r>
          </a:p>
          <a:p>
            <a:pPr marL="171450" indent="-171450">
              <a:buFont typeface="Arial" pitchFamily="34" charset="0"/>
              <a:buChar char="•"/>
            </a:pPr>
            <a:r>
              <a:rPr lang="en-GB" baseline="0" dirty="0" smtClean="0"/>
              <a:t>This reinforced the notion that it is easy to lose the memory of the past.</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12</a:t>
            </a:fld>
            <a:endParaRPr lang="en-GB"/>
          </a:p>
        </p:txBody>
      </p:sp>
    </p:spTree>
    <p:extLst>
      <p:ext uri="{BB962C8B-B14F-4D97-AF65-F5344CB8AC3E}">
        <p14:creationId xmlns:p14="http://schemas.microsoft.com/office/powerpoint/2010/main" val="451342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Top half aims of the degree show work</a:t>
            </a:r>
          </a:p>
          <a:p>
            <a:pPr marL="171450" indent="-171450">
              <a:buFont typeface="Arial" pitchFamily="34" charset="0"/>
              <a:buChar char="•"/>
            </a:pPr>
            <a:r>
              <a:rPr lang="en-GB" dirty="0" smtClean="0"/>
              <a:t>Bottom half, the methods eventually used</a:t>
            </a:r>
            <a:endParaRPr lang="en-GB" dirty="0"/>
          </a:p>
        </p:txBody>
      </p:sp>
      <p:sp>
        <p:nvSpPr>
          <p:cNvPr id="4" name="Slide Number Placeholder 3"/>
          <p:cNvSpPr>
            <a:spLocks noGrp="1"/>
          </p:cNvSpPr>
          <p:nvPr>
            <p:ph type="sldNum" sz="quarter" idx="10"/>
          </p:nvPr>
        </p:nvSpPr>
        <p:spPr/>
        <p:txBody>
          <a:bodyPr/>
          <a:lstStyle/>
          <a:p>
            <a:fld id="{582182B1-272C-4F76-87C7-56B52B92A01F}" type="slidenum">
              <a:rPr lang="en-GB" smtClean="0"/>
              <a:t>13</a:t>
            </a:fld>
            <a:endParaRPr lang="en-GB"/>
          </a:p>
        </p:txBody>
      </p:sp>
    </p:spTree>
    <p:extLst>
      <p:ext uri="{BB962C8B-B14F-4D97-AF65-F5344CB8AC3E}">
        <p14:creationId xmlns:p14="http://schemas.microsoft.com/office/powerpoint/2010/main" val="478910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2660F4C-215F-48AF-BFB5-96DB51FDB86F}" type="datetimeFigureOut">
              <a:rPr lang="en-GB" smtClean="0"/>
              <a:t>26/10/2016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C37B4-3762-4592-AF14-DCAEBB1FDA2A}" type="slidenum">
              <a:rPr lang="en-GB" smtClean="0"/>
              <a:t>‹#›</a:t>
            </a:fld>
            <a:endParaRPr lang="en-GB"/>
          </a:p>
        </p:txBody>
      </p:sp>
    </p:spTree>
    <p:extLst>
      <p:ext uri="{BB962C8B-B14F-4D97-AF65-F5344CB8AC3E}">
        <p14:creationId xmlns:p14="http://schemas.microsoft.com/office/powerpoint/2010/main" val="2445463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660F4C-215F-48AF-BFB5-96DB51FDB86F}" type="datetimeFigureOut">
              <a:rPr lang="en-GB" smtClean="0"/>
              <a:t>26/10/2016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C37B4-3762-4592-AF14-DCAEBB1FDA2A}" type="slidenum">
              <a:rPr lang="en-GB" smtClean="0"/>
              <a:t>‹#›</a:t>
            </a:fld>
            <a:endParaRPr lang="en-GB"/>
          </a:p>
        </p:txBody>
      </p:sp>
    </p:spTree>
    <p:extLst>
      <p:ext uri="{BB962C8B-B14F-4D97-AF65-F5344CB8AC3E}">
        <p14:creationId xmlns:p14="http://schemas.microsoft.com/office/powerpoint/2010/main" val="3068411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660F4C-215F-48AF-BFB5-96DB51FDB86F}" type="datetimeFigureOut">
              <a:rPr lang="en-GB" smtClean="0"/>
              <a:t>26/10/2016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C37B4-3762-4592-AF14-DCAEBB1FDA2A}" type="slidenum">
              <a:rPr lang="en-GB" smtClean="0"/>
              <a:t>‹#›</a:t>
            </a:fld>
            <a:endParaRPr lang="en-GB"/>
          </a:p>
        </p:txBody>
      </p:sp>
    </p:spTree>
    <p:extLst>
      <p:ext uri="{BB962C8B-B14F-4D97-AF65-F5344CB8AC3E}">
        <p14:creationId xmlns:p14="http://schemas.microsoft.com/office/powerpoint/2010/main" val="91293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660F4C-215F-48AF-BFB5-96DB51FDB86F}" type="datetimeFigureOut">
              <a:rPr lang="en-GB" smtClean="0"/>
              <a:t>26/10/2016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C37B4-3762-4592-AF14-DCAEBB1FDA2A}" type="slidenum">
              <a:rPr lang="en-GB" smtClean="0"/>
              <a:t>‹#›</a:t>
            </a:fld>
            <a:endParaRPr lang="en-GB"/>
          </a:p>
        </p:txBody>
      </p:sp>
    </p:spTree>
    <p:extLst>
      <p:ext uri="{BB962C8B-B14F-4D97-AF65-F5344CB8AC3E}">
        <p14:creationId xmlns:p14="http://schemas.microsoft.com/office/powerpoint/2010/main" val="3527186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660F4C-215F-48AF-BFB5-96DB51FDB86F}" type="datetimeFigureOut">
              <a:rPr lang="en-GB" smtClean="0"/>
              <a:t>26/10/2016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C37B4-3762-4592-AF14-DCAEBB1FDA2A}" type="slidenum">
              <a:rPr lang="en-GB" smtClean="0"/>
              <a:t>‹#›</a:t>
            </a:fld>
            <a:endParaRPr lang="en-GB"/>
          </a:p>
        </p:txBody>
      </p:sp>
    </p:spTree>
    <p:extLst>
      <p:ext uri="{BB962C8B-B14F-4D97-AF65-F5344CB8AC3E}">
        <p14:creationId xmlns:p14="http://schemas.microsoft.com/office/powerpoint/2010/main" val="3345583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2660F4C-215F-48AF-BFB5-96DB51FDB86F}" type="datetimeFigureOut">
              <a:rPr lang="en-GB" smtClean="0"/>
              <a:t>26/10/2016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FC37B4-3762-4592-AF14-DCAEBB1FDA2A}" type="slidenum">
              <a:rPr lang="en-GB" smtClean="0"/>
              <a:t>‹#›</a:t>
            </a:fld>
            <a:endParaRPr lang="en-GB"/>
          </a:p>
        </p:txBody>
      </p:sp>
    </p:spTree>
    <p:extLst>
      <p:ext uri="{BB962C8B-B14F-4D97-AF65-F5344CB8AC3E}">
        <p14:creationId xmlns:p14="http://schemas.microsoft.com/office/powerpoint/2010/main" val="389414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2660F4C-215F-48AF-BFB5-96DB51FDB86F}" type="datetimeFigureOut">
              <a:rPr lang="en-GB" smtClean="0"/>
              <a:t>26/10/2016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FC37B4-3762-4592-AF14-DCAEBB1FDA2A}" type="slidenum">
              <a:rPr lang="en-GB" smtClean="0"/>
              <a:t>‹#›</a:t>
            </a:fld>
            <a:endParaRPr lang="en-GB"/>
          </a:p>
        </p:txBody>
      </p:sp>
    </p:spTree>
    <p:extLst>
      <p:ext uri="{BB962C8B-B14F-4D97-AF65-F5344CB8AC3E}">
        <p14:creationId xmlns:p14="http://schemas.microsoft.com/office/powerpoint/2010/main" val="3381265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2660F4C-215F-48AF-BFB5-96DB51FDB86F}" type="datetimeFigureOut">
              <a:rPr lang="en-GB" smtClean="0"/>
              <a:t>26/10/2016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FC37B4-3762-4592-AF14-DCAEBB1FDA2A}" type="slidenum">
              <a:rPr lang="en-GB" smtClean="0"/>
              <a:t>‹#›</a:t>
            </a:fld>
            <a:endParaRPr lang="en-GB"/>
          </a:p>
        </p:txBody>
      </p:sp>
    </p:spTree>
    <p:extLst>
      <p:ext uri="{BB962C8B-B14F-4D97-AF65-F5344CB8AC3E}">
        <p14:creationId xmlns:p14="http://schemas.microsoft.com/office/powerpoint/2010/main" val="3930244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60F4C-215F-48AF-BFB5-96DB51FDB86F}" type="datetimeFigureOut">
              <a:rPr lang="en-GB" smtClean="0"/>
              <a:t>26/10/2016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FC37B4-3762-4592-AF14-DCAEBB1FDA2A}" type="slidenum">
              <a:rPr lang="en-GB" smtClean="0"/>
              <a:t>‹#›</a:t>
            </a:fld>
            <a:endParaRPr lang="en-GB"/>
          </a:p>
        </p:txBody>
      </p:sp>
    </p:spTree>
    <p:extLst>
      <p:ext uri="{BB962C8B-B14F-4D97-AF65-F5344CB8AC3E}">
        <p14:creationId xmlns:p14="http://schemas.microsoft.com/office/powerpoint/2010/main" val="2862632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60F4C-215F-48AF-BFB5-96DB51FDB86F}" type="datetimeFigureOut">
              <a:rPr lang="en-GB" smtClean="0"/>
              <a:t>26/10/2016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FC37B4-3762-4592-AF14-DCAEBB1FDA2A}" type="slidenum">
              <a:rPr lang="en-GB" smtClean="0"/>
              <a:t>‹#›</a:t>
            </a:fld>
            <a:endParaRPr lang="en-GB"/>
          </a:p>
        </p:txBody>
      </p:sp>
    </p:spTree>
    <p:extLst>
      <p:ext uri="{BB962C8B-B14F-4D97-AF65-F5344CB8AC3E}">
        <p14:creationId xmlns:p14="http://schemas.microsoft.com/office/powerpoint/2010/main" val="333910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60F4C-215F-48AF-BFB5-96DB51FDB86F}" type="datetimeFigureOut">
              <a:rPr lang="en-GB" smtClean="0"/>
              <a:t>26/10/2016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FC37B4-3762-4592-AF14-DCAEBB1FDA2A}" type="slidenum">
              <a:rPr lang="en-GB" smtClean="0"/>
              <a:t>‹#›</a:t>
            </a:fld>
            <a:endParaRPr lang="en-GB"/>
          </a:p>
        </p:txBody>
      </p:sp>
    </p:spTree>
    <p:extLst>
      <p:ext uri="{BB962C8B-B14F-4D97-AF65-F5344CB8AC3E}">
        <p14:creationId xmlns:p14="http://schemas.microsoft.com/office/powerpoint/2010/main" val="947600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60F4C-215F-48AF-BFB5-96DB51FDB86F}" type="datetimeFigureOut">
              <a:rPr lang="en-GB" smtClean="0"/>
              <a:t>26/10/2016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C37B4-3762-4592-AF14-DCAEBB1FDA2A}" type="slidenum">
              <a:rPr lang="en-GB" smtClean="0"/>
              <a:t>‹#›</a:t>
            </a:fld>
            <a:endParaRPr lang="en-GB"/>
          </a:p>
        </p:txBody>
      </p:sp>
    </p:spTree>
    <p:extLst>
      <p:ext uri="{BB962C8B-B14F-4D97-AF65-F5344CB8AC3E}">
        <p14:creationId xmlns:p14="http://schemas.microsoft.com/office/powerpoint/2010/main" val="156051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hyperlink" Target="http://www.ricardopimentel.co.uk/"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Transient Passages and Varied Ambiances</a:t>
            </a:r>
            <a:endParaRPr lang="en-GB" dirty="0"/>
          </a:p>
        </p:txBody>
      </p:sp>
      <p:sp>
        <p:nvSpPr>
          <p:cNvPr id="3" name="Subtitle 2"/>
          <p:cNvSpPr>
            <a:spLocks noGrp="1"/>
          </p:cNvSpPr>
          <p:nvPr>
            <p:ph type="subTitle" idx="1"/>
          </p:nvPr>
        </p:nvSpPr>
        <p:spPr/>
        <p:txBody>
          <a:bodyPr/>
          <a:lstStyle/>
          <a:p>
            <a:r>
              <a:rPr lang="en-GB" dirty="0" smtClean="0"/>
              <a:t>What 5 years at art school achieved</a:t>
            </a:r>
            <a:endParaRPr lang="en-GB" dirty="0"/>
          </a:p>
        </p:txBody>
      </p:sp>
    </p:spTree>
    <p:extLst>
      <p:ext uri="{BB962C8B-B14F-4D97-AF65-F5344CB8AC3E}">
        <p14:creationId xmlns:p14="http://schemas.microsoft.com/office/powerpoint/2010/main" val="3559490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6243"/>
            <a:ext cx="9144000" cy="6085513"/>
          </a:xfrm>
          <a:prstGeom prst="rect">
            <a:avLst/>
          </a:prstGeom>
        </p:spPr>
      </p:pic>
    </p:spTree>
    <p:extLst>
      <p:ext uri="{BB962C8B-B14F-4D97-AF65-F5344CB8AC3E}">
        <p14:creationId xmlns:p14="http://schemas.microsoft.com/office/powerpoint/2010/main" val="3274786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7" y="0"/>
            <a:ext cx="4562263"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698" y="13499"/>
            <a:ext cx="4563814" cy="6858000"/>
          </a:xfrm>
          <a:prstGeom prst="rect">
            <a:avLst/>
          </a:prstGeom>
        </p:spPr>
      </p:pic>
    </p:spTree>
    <p:extLst>
      <p:ext uri="{BB962C8B-B14F-4D97-AF65-F5344CB8AC3E}">
        <p14:creationId xmlns:p14="http://schemas.microsoft.com/office/powerpoint/2010/main" val="375533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11" y="0"/>
            <a:ext cx="4565212"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7106" y="27384"/>
            <a:ext cx="4563406" cy="6858000"/>
          </a:xfrm>
          <a:prstGeom prst="rect">
            <a:avLst/>
          </a:prstGeom>
        </p:spPr>
      </p:pic>
    </p:spTree>
    <p:extLst>
      <p:ext uri="{BB962C8B-B14F-4D97-AF65-F5344CB8AC3E}">
        <p14:creationId xmlns:p14="http://schemas.microsoft.com/office/powerpoint/2010/main" val="413098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Degree Show: 2U5IT4NIA Installation</a:t>
            </a:r>
            <a:endParaRPr lang="en-GB" dirty="0"/>
          </a:p>
        </p:txBody>
      </p:sp>
      <p:sp>
        <p:nvSpPr>
          <p:cNvPr id="3" name="Oval 2"/>
          <p:cNvSpPr/>
          <p:nvPr/>
        </p:nvSpPr>
        <p:spPr>
          <a:xfrm>
            <a:off x="2771800" y="3284984"/>
            <a:ext cx="3744416" cy="19442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316561" y="3789040"/>
            <a:ext cx="2654894" cy="769441"/>
          </a:xfrm>
          <a:prstGeom prst="rect">
            <a:avLst/>
          </a:prstGeom>
          <a:noFill/>
        </p:spPr>
        <p:txBody>
          <a:bodyPr wrap="none" rtlCol="0">
            <a:spAutoFit/>
          </a:bodyPr>
          <a:lstStyle/>
          <a:p>
            <a:r>
              <a:rPr lang="en-GB" sz="4400" dirty="0" smtClean="0"/>
              <a:t>2U5IT4NIA</a:t>
            </a:r>
            <a:endParaRPr lang="en-GB" sz="4400" dirty="0"/>
          </a:p>
        </p:txBody>
      </p:sp>
      <p:grpSp>
        <p:nvGrpSpPr>
          <p:cNvPr id="8" name="Group 7"/>
          <p:cNvGrpSpPr/>
          <p:nvPr/>
        </p:nvGrpSpPr>
        <p:grpSpPr>
          <a:xfrm>
            <a:off x="395536" y="1789365"/>
            <a:ext cx="3572645" cy="1670078"/>
            <a:chOff x="395536" y="1789365"/>
            <a:chExt cx="3572645" cy="1670078"/>
          </a:xfrm>
        </p:grpSpPr>
        <p:sp>
          <p:nvSpPr>
            <p:cNvPr id="5" name="TextBox 4"/>
            <p:cNvSpPr txBox="1"/>
            <p:nvPr/>
          </p:nvSpPr>
          <p:spPr>
            <a:xfrm>
              <a:off x="395536" y="1789365"/>
              <a:ext cx="3572645" cy="461665"/>
            </a:xfrm>
            <a:prstGeom prst="rect">
              <a:avLst/>
            </a:prstGeom>
            <a:noFill/>
          </p:spPr>
          <p:txBody>
            <a:bodyPr wrap="none" rtlCol="0">
              <a:spAutoFit/>
            </a:bodyPr>
            <a:lstStyle/>
            <a:p>
              <a:r>
                <a:rPr lang="en-GB" sz="2400" dirty="0" smtClean="0"/>
                <a:t>Appropriation of the image</a:t>
              </a:r>
              <a:endParaRPr lang="en-GB" sz="2400" dirty="0"/>
            </a:p>
          </p:txBody>
        </p:sp>
        <p:cxnSp>
          <p:nvCxnSpPr>
            <p:cNvPr id="7" name="Straight Connector 6"/>
            <p:cNvCxnSpPr/>
            <p:nvPr/>
          </p:nvCxnSpPr>
          <p:spPr>
            <a:xfrm flipH="1" flipV="1">
              <a:off x="2312042" y="2209465"/>
              <a:ext cx="1224136" cy="1249978"/>
            </a:xfrm>
            <a:prstGeom prst="line">
              <a:avLst/>
            </a:prstGeom>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4887787" y="1941765"/>
            <a:ext cx="3917676" cy="1517678"/>
            <a:chOff x="395536" y="1789365"/>
            <a:chExt cx="3917676" cy="1517678"/>
          </a:xfrm>
        </p:grpSpPr>
        <p:sp>
          <p:nvSpPr>
            <p:cNvPr id="10" name="TextBox 9"/>
            <p:cNvSpPr txBox="1"/>
            <p:nvPr/>
          </p:nvSpPr>
          <p:spPr>
            <a:xfrm>
              <a:off x="395536" y="1789365"/>
              <a:ext cx="3917676" cy="461665"/>
            </a:xfrm>
            <a:prstGeom prst="rect">
              <a:avLst/>
            </a:prstGeom>
            <a:noFill/>
          </p:spPr>
          <p:txBody>
            <a:bodyPr wrap="none" rtlCol="0">
              <a:spAutoFit/>
            </a:bodyPr>
            <a:lstStyle/>
            <a:p>
              <a:r>
                <a:rPr lang="en-GB" sz="2400" dirty="0" smtClean="0"/>
                <a:t>Misuse of the historical image</a:t>
              </a:r>
              <a:endParaRPr lang="en-GB" sz="2400" dirty="0"/>
            </a:p>
          </p:txBody>
        </p:sp>
        <p:cxnSp>
          <p:nvCxnSpPr>
            <p:cNvPr id="11" name="Straight Connector 10"/>
            <p:cNvCxnSpPr/>
            <p:nvPr/>
          </p:nvCxnSpPr>
          <p:spPr>
            <a:xfrm flipV="1">
              <a:off x="1231877" y="2209465"/>
              <a:ext cx="1080165" cy="1097578"/>
            </a:xfrm>
            <a:prstGeom prst="line">
              <a:avLst/>
            </a:prstGeom>
          </p:spPr>
          <p:style>
            <a:lnRef idx="1">
              <a:schemeClr val="dk1"/>
            </a:lnRef>
            <a:fillRef idx="0">
              <a:schemeClr val="dk1"/>
            </a:fillRef>
            <a:effectRef idx="0">
              <a:schemeClr val="dk1"/>
            </a:effectRef>
            <a:fontRef idx="minor">
              <a:schemeClr val="tx1"/>
            </a:fontRef>
          </p:style>
        </p:cxnSp>
      </p:grpSp>
      <p:grpSp>
        <p:nvGrpSpPr>
          <p:cNvPr id="13" name="Group 12"/>
          <p:cNvGrpSpPr/>
          <p:nvPr/>
        </p:nvGrpSpPr>
        <p:grpSpPr>
          <a:xfrm>
            <a:off x="323528" y="2924944"/>
            <a:ext cx="2667140" cy="968890"/>
            <a:chOff x="395536" y="1789365"/>
            <a:chExt cx="2667140" cy="968890"/>
          </a:xfrm>
        </p:grpSpPr>
        <p:sp>
          <p:nvSpPr>
            <p:cNvPr id="14" name="TextBox 13"/>
            <p:cNvSpPr txBox="1"/>
            <p:nvPr/>
          </p:nvSpPr>
          <p:spPr>
            <a:xfrm>
              <a:off x="395536" y="1789365"/>
              <a:ext cx="2667140" cy="461665"/>
            </a:xfrm>
            <a:prstGeom prst="rect">
              <a:avLst/>
            </a:prstGeom>
            <a:noFill/>
          </p:spPr>
          <p:txBody>
            <a:bodyPr wrap="none" rtlCol="0">
              <a:spAutoFit/>
            </a:bodyPr>
            <a:lstStyle/>
            <a:p>
              <a:r>
                <a:rPr lang="en-GB" sz="2400" dirty="0" smtClean="0"/>
                <a:t>Relational Aesthetic</a:t>
              </a:r>
              <a:endParaRPr lang="en-GB" sz="2400" dirty="0"/>
            </a:p>
          </p:txBody>
        </p:sp>
        <p:cxnSp>
          <p:nvCxnSpPr>
            <p:cNvPr id="15" name="Straight Connector 14"/>
            <p:cNvCxnSpPr/>
            <p:nvPr/>
          </p:nvCxnSpPr>
          <p:spPr>
            <a:xfrm flipH="1" flipV="1">
              <a:off x="1845412" y="2251030"/>
              <a:ext cx="1114702" cy="507225"/>
            </a:xfrm>
            <a:prstGeom prst="line">
              <a:avLst/>
            </a:prstGeom>
          </p:spPr>
          <p:style>
            <a:lnRef idx="1">
              <a:schemeClr val="dk1"/>
            </a:lnRef>
            <a:fillRef idx="0">
              <a:schemeClr val="dk1"/>
            </a:fillRef>
            <a:effectRef idx="0">
              <a:schemeClr val="dk1"/>
            </a:effectRef>
            <a:fontRef idx="minor">
              <a:schemeClr val="tx1"/>
            </a:fontRef>
          </p:style>
        </p:cxnSp>
      </p:grpSp>
      <p:grpSp>
        <p:nvGrpSpPr>
          <p:cNvPr id="18" name="Group 17"/>
          <p:cNvGrpSpPr/>
          <p:nvPr/>
        </p:nvGrpSpPr>
        <p:grpSpPr>
          <a:xfrm>
            <a:off x="6441364" y="3077344"/>
            <a:ext cx="2705228" cy="968890"/>
            <a:chOff x="395536" y="1789365"/>
            <a:chExt cx="2705228" cy="968890"/>
          </a:xfrm>
        </p:grpSpPr>
        <p:sp>
          <p:nvSpPr>
            <p:cNvPr id="19" name="TextBox 18"/>
            <p:cNvSpPr txBox="1"/>
            <p:nvPr/>
          </p:nvSpPr>
          <p:spPr>
            <a:xfrm>
              <a:off x="395536" y="1789365"/>
              <a:ext cx="2705228" cy="461665"/>
            </a:xfrm>
            <a:prstGeom prst="rect">
              <a:avLst/>
            </a:prstGeom>
            <a:noFill/>
          </p:spPr>
          <p:txBody>
            <a:bodyPr wrap="none" rtlCol="0">
              <a:spAutoFit/>
            </a:bodyPr>
            <a:lstStyle/>
            <a:p>
              <a:r>
                <a:rPr lang="en-GB" sz="2400" dirty="0" smtClean="0"/>
                <a:t>Audience complicity</a:t>
              </a:r>
              <a:endParaRPr lang="en-GB" sz="2400" dirty="0"/>
            </a:p>
          </p:txBody>
        </p:sp>
        <p:cxnSp>
          <p:nvCxnSpPr>
            <p:cNvPr id="20" name="Straight Connector 19"/>
            <p:cNvCxnSpPr/>
            <p:nvPr/>
          </p:nvCxnSpPr>
          <p:spPr>
            <a:xfrm flipV="1">
              <a:off x="450956" y="2251031"/>
              <a:ext cx="1449876" cy="507224"/>
            </a:xfrm>
            <a:prstGeom prst="line">
              <a:avLst/>
            </a:prstGeom>
          </p:spPr>
          <p:style>
            <a:lnRef idx="1">
              <a:schemeClr val="dk1"/>
            </a:lnRef>
            <a:fillRef idx="0">
              <a:schemeClr val="dk1"/>
            </a:fillRef>
            <a:effectRef idx="0">
              <a:schemeClr val="dk1"/>
            </a:effectRef>
            <a:fontRef idx="minor">
              <a:schemeClr val="tx1"/>
            </a:fontRef>
          </p:style>
        </p:cxnSp>
      </p:grpSp>
      <p:grpSp>
        <p:nvGrpSpPr>
          <p:cNvPr id="50" name="Group 49"/>
          <p:cNvGrpSpPr/>
          <p:nvPr/>
        </p:nvGrpSpPr>
        <p:grpSpPr>
          <a:xfrm>
            <a:off x="475928" y="4437112"/>
            <a:ext cx="8467614" cy="2082761"/>
            <a:chOff x="475928" y="4437112"/>
            <a:chExt cx="8467614" cy="2082761"/>
          </a:xfrm>
        </p:grpSpPr>
        <p:grpSp>
          <p:nvGrpSpPr>
            <p:cNvPr id="22" name="Group 21"/>
            <p:cNvGrpSpPr/>
            <p:nvPr/>
          </p:nvGrpSpPr>
          <p:grpSpPr>
            <a:xfrm>
              <a:off x="475928" y="4437112"/>
              <a:ext cx="2295878" cy="860927"/>
              <a:chOff x="395536" y="1390103"/>
              <a:chExt cx="2295878" cy="860927"/>
            </a:xfrm>
          </p:grpSpPr>
          <p:sp>
            <p:nvSpPr>
              <p:cNvPr id="23" name="TextBox 22"/>
              <p:cNvSpPr txBox="1"/>
              <p:nvPr/>
            </p:nvSpPr>
            <p:spPr>
              <a:xfrm>
                <a:off x="395536" y="1789365"/>
                <a:ext cx="2072490" cy="461665"/>
              </a:xfrm>
              <a:prstGeom prst="rect">
                <a:avLst/>
              </a:prstGeom>
              <a:noFill/>
            </p:spPr>
            <p:txBody>
              <a:bodyPr wrap="none" rtlCol="0">
                <a:spAutoFit/>
              </a:bodyPr>
              <a:lstStyle/>
              <a:p>
                <a:r>
                  <a:rPr lang="en-GB" sz="2400" dirty="0" smtClean="0"/>
                  <a:t>Screen Printing</a:t>
                </a:r>
                <a:endParaRPr lang="en-GB" sz="2400" dirty="0"/>
              </a:p>
            </p:txBody>
          </p:sp>
          <p:cxnSp>
            <p:nvCxnSpPr>
              <p:cNvPr id="24" name="Straight Connector 23"/>
              <p:cNvCxnSpPr>
                <a:endCxn id="23" idx="0"/>
              </p:cNvCxnSpPr>
              <p:nvPr/>
            </p:nvCxnSpPr>
            <p:spPr>
              <a:xfrm flipH="1">
                <a:off x="1431781" y="1390103"/>
                <a:ext cx="1259633" cy="399262"/>
              </a:xfrm>
              <a:prstGeom prst="line">
                <a:avLst/>
              </a:prstGeom>
            </p:spPr>
            <p:style>
              <a:lnRef idx="1">
                <a:schemeClr val="dk1"/>
              </a:lnRef>
              <a:fillRef idx="0">
                <a:schemeClr val="dk1"/>
              </a:fillRef>
              <a:effectRef idx="0">
                <a:schemeClr val="dk1"/>
              </a:effectRef>
              <a:fontRef idx="minor">
                <a:schemeClr val="tx1"/>
              </a:fontRef>
            </p:style>
          </p:cxnSp>
        </p:grpSp>
        <p:grpSp>
          <p:nvGrpSpPr>
            <p:cNvPr id="27" name="Group 26"/>
            <p:cNvGrpSpPr/>
            <p:nvPr/>
          </p:nvGrpSpPr>
          <p:grpSpPr>
            <a:xfrm>
              <a:off x="1409175" y="4855305"/>
              <a:ext cx="1722665" cy="1512168"/>
              <a:chOff x="395536" y="738862"/>
              <a:chExt cx="1722665" cy="1512168"/>
            </a:xfrm>
          </p:grpSpPr>
          <p:sp>
            <p:nvSpPr>
              <p:cNvPr id="28" name="TextBox 27"/>
              <p:cNvSpPr txBox="1"/>
              <p:nvPr/>
            </p:nvSpPr>
            <p:spPr>
              <a:xfrm>
                <a:off x="395536" y="1789365"/>
                <a:ext cx="1401025" cy="461665"/>
              </a:xfrm>
              <a:prstGeom prst="rect">
                <a:avLst/>
              </a:prstGeom>
              <a:noFill/>
            </p:spPr>
            <p:txBody>
              <a:bodyPr wrap="none" rtlCol="0">
                <a:spAutoFit/>
              </a:bodyPr>
              <a:lstStyle/>
              <a:p>
                <a:r>
                  <a:rPr lang="en-GB" sz="2400" dirty="0" err="1" smtClean="0"/>
                  <a:t>Décollage</a:t>
                </a:r>
                <a:endParaRPr lang="en-GB" sz="2400" dirty="0"/>
              </a:p>
            </p:txBody>
          </p:sp>
          <p:cxnSp>
            <p:nvCxnSpPr>
              <p:cNvPr id="29" name="Straight Connector 28"/>
              <p:cNvCxnSpPr>
                <a:endCxn id="28" idx="0"/>
              </p:cNvCxnSpPr>
              <p:nvPr/>
            </p:nvCxnSpPr>
            <p:spPr>
              <a:xfrm flipH="1">
                <a:off x="1096049" y="738862"/>
                <a:ext cx="1022152" cy="1050503"/>
              </a:xfrm>
              <a:prstGeom prst="line">
                <a:avLst/>
              </a:prstGeom>
            </p:spPr>
            <p:style>
              <a:lnRef idx="1">
                <a:schemeClr val="dk1"/>
              </a:lnRef>
              <a:fillRef idx="0">
                <a:schemeClr val="dk1"/>
              </a:fillRef>
              <a:effectRef idx="0">
                <a:schemeClr val="dk1"/>
              </a:effectRef>
              <a:fontRef idx="minor">
                <a:schemeClr val="tx1"/>
              </a:fontRef>
            </p:style>
          </p:cxnSp>
        </p:grpSp>
        <p:grpSp>
          <p:nvGrpSpPr>
            <p:cNvPr id="33" name="Group 32"/>
            <p:cNvGrpSpPr/>
            <p:nvPr/>
          </p:nvGrpSpPr>
          <p:grpSpPr>
            <a:xfrm>
              <a:off x="2993351" y="5157192"/>
              <a:ext cx="1507720" cy="1362681"/>
              <a:chOff x="395536" y="888349"/>
              <a:chExt cx="1507720" cy="1362681"/>
            </a:xfrm>
          </p:grpSpPr>
          <p:sp>
            <p:nvSpPr>
              <p:cNvPr id="34" name="TextBox 33"/>
              <p:cNvSpPr txBox="1"/>
              <p:nvPr/>
            </p:nvSpPr>
            <p:spPr>
              <a:xfrm>
                <a:off x="395536" y="1789365"/>
                <a:ext cx="1507720" cy="461665"/>
              </a:xfrm>
              <a:prstGeom prst="rect">
                <a:avLst/>
              </a:prstGeom>
              <a:noFill/>
            </p:spPr>
            <p:txBody>
              <a:bodyPr wrap="none" rtlCol="0">
                <a:spAutoFit/>
              </a:bodyPr>
              <a:lstStyle/>
              <a:p>
                <a:r>
                  <a:rPr lang="en-GB" sz="2400" dirty="0" err="1" smtClean="0"/>
                  <a:t>Lightboxes</a:t>
                </a:r>
                <a:endParaRPr lang="en-GB" sz="2400" dirty="0"/>
              </a:p>
            </p:txBody>
          </p:sp>
          <p:cxnSp>
            <p:nvCxnSpPr>
              <p:cNvPr id="35" name="Straight Connector 34"/>
              <p:cNvCxnSpPr/>
              <p:nvPr/>
            </p:nvCxnSpPr>
            <p:spPr>
              <a:xfrm flipH="1">
                <a:off x="1096049" y="888349"/>
                <a:ext cx="274317" cy="829008"/>
              </a:xfrm>
              <a:prstGeom prst="line">
                <a:avLst/>
              </a:prstGeom>
            </p:spPr>
            <p:style>
              <a:lnRef idx="1">
                <a:schemeClr val="dk1"/>
              </a:lnRef>
              <a:fillRef idx="0">
                <a:schemeClr val="dk1"/>
              </a:fillRef>
              <a:effectRef idx="0">
                <a:schemeClr val="dk1"/>
              </a:effectRef>
              <a:fontRef idx="minor">
                <a:schemeClr val="tx1"/>
              </a:fontRef>
            </p:style>
          </p:cxnSp>
        </p:grpSp>
        <p:grpSp>
          <p:nvGrpSpPr>
            <p:cNvPr id="37" name="Group 36"/>
            <p:cNvGrpSpPr/>
            <p:nvPr/>
          </p:nvGrpSpPr>
          <p:grpSpPr>
            <a:xfrm>
              <a:off x="4283968" y="5198757"/>
              <a:ext cx="2027030" cy="852148"/>
              <a:chOff x="251520" y="1320397"/>
              <a:chExt cx="2027030" cy="852148"/>
            </a:xfrm>
          </p:grpSpPr>
          <p:sp>
            <p:nvSpPr>
              <p:cNvPr id="38" name="TextBox 37"/>
              <p:cNvSpPr txBox="1"/>
              <p:nvPr/>
            </p:nvSpPr>
            <p:spPr>
              <a:xfrm>
                <a:off x="251520" y="1710880"/>
                <a:ext cx="2027030" cy="461665"/>
              </a:xfrm>
              <a:prstGeom prst="rect">
                <a:avLst/>
              </a:prstGeom>
              <a:noFill/>
            </p:spPr>
            <p:txBody>
              <a:bodyPr wrap="none" rtlCol="0">
                <a:spAutoFit/>
              </a:bodyPr>
              <a:lstStyle/>
              <a:p>
                <a:r>
                  <a:rPr lang="en-GB" sz="2400" dirty="0" smtClean="0"/>
                  <a:t>Distressed film</a:t>
                </a:r>
                <a:endParaRPr lang="en-GB" sz="2400" dirty="0"/>
              </a:p>
            </p:txBody>
          </p:sp>
          <p:cxnSp>
            <p:nvCxnSpPr>
              <p:cNvPr id="39" name="Straight Connector 38"/>
              <p:cNvCxnSpPr/>
              <p:nvPr/>
            </p:nvCxnSpPr>
            <p:spPr>
              <a:xfrm>
                <a:off x="971600" y="1320397"/>
                <a:ext cx="124450" cy="396960"/>
              </a:xfrm>
              <a:prstGeom prst="line">
                <a:avLst/>
              </a:prstGeom>
            </p:spPr>
            <p:style>
              <a:lnRef idx="1">
                <a:schemeClr val="dk1"/>
              </a:lnRef>
              <a:fillRef idx="0">
                <a:schemeClr val="dk1"/>
              </a:fillRef>
              <a:effectRef idx="0">
                <a:schemeClr val="dk1"/>
              </a:effectRef>
              <a:fontRef idx="minor">
                <a:schemeClr val="tx1"/>
              </a:fontRef>
            </p:style>
          </p:cxnSp>
        </p:grpSp>
        <p:grpSp>
          <p:nvGrpSpPr>
            <p:cNvPr id="41" name="Group 40"/>
            <p:cNvGrpSpPr/>
            <p:nvPr/>
          </p:nvGrpSpPr>
          <p:grpSpPr>
            <a:xfrm>
              <a:off x="6156176" y="4558481"/>
              <a:ext cx="2787366" cy="814735"/>
              <a:chOff x="190318" y="1369758"/>
              <a:chExt cx="2787366" cy="814735"/>
            </a:xfrm>
          </p:grpSpPr>
          <p:sp>
            <p:nvSpPr>
              <p:cNvPr id="42" name="TextBox 41"/>
              <p:cNvSpPr txBox="1"/>
              <p:nvPr/>
            </p:nvSpPr>
            <p:spPr>
              <a:xfrm>
                <a:off x="190318" y="1722828"/>
                <a:ext cx="2787366" cy="461665"/>
              </a:xfrm>
              <a:prstGeom prst="rect">
                <a:avLst/>
              </a:prstGeom>
              <a:noFill/>
            </p:spPr>
            <p:txBody>
              <a:bodyPr wrap="none" rtlCol="0">
                <a:spAutoFit/>
              </a:bodyPr>
              <a:lstStyle/>
              <a:p>
                <a:r>
                  <a:rPr lang="en-GB" sz="2400" dirty="0" smtClean="0"/>
                  <a:t>Pinhole Photography</a:t>
                </a:r>
                <a:endParaRPr lang="en-GB" sz="2400" dirty="0"/>
              </a:p>
            </p:txBody>
          </p:sp>
          <p:cxnSp>
            <p:nvCxnSpPr>
              <p:cNvPr id="43" name="Straight Connector 42"/>
              <p:cNvCxnSpPr/>
              <p:nvPr/>
            </p:nvCxnSpPr>
            <p:spPr>
              <a:xfrm>
                <a:off x="475506" y="1369758"/>
                <a:ext cx="620544" cy="347599"/>
              </a:xfrm>
              <a:prstGeom prst="line">
                <a:avLst/>
              </a:prstGeom>
            </p:spPr>
            <p:style>
              <a:lnRef idx="1">
                <a:schemeClr val="dk1"/>
              </a:lnRef>
              <a:fillRef idx="0">
                <a:schemeClr val="dk1"/>
              </a:fillRef>
              <a:effectRef idx="0">
                <a:schemeClr val="dk1"/>
              </a:effectRef>
              <a:fontRef idx="minor">
                <a:schemeClr val="tx1"/>
              </a:fontRef>
            </p:style>
          </p:cxnSp>
        </p:grpSp>
        <p:grpSp>
          <p:nvGrpSpPr>
            <p:cNvPr id="45" name="Group 44"/>
            <p:cNvGrpSpPr/>
            <p:nvPr/>
          </p:nvGrpSpPr>
          <p:grpSpPr>
            <a:xfrm>
              <a:off x="5724128" y="5067206"/>
              <a:ext cx="3042378" cy="1386130"/>
              <a:chOff x="-241730" y="798363"/>
              <a:chExt cx="3042378" cy="1386130"/>
            </a:xfrm>
          </p:grpSpPr>
          <p:sp>
            <p:nvSpPr>
              <p:cNvPr id="46" name="TextBox 45"/>
              <p:cNvSpPr txBox="1"/>
              <p:nvPr/>
            </p:nvSpPr>
            <p:spPr>
              <a:xfrm>
                <a:off x="190318" y="1722828"/>
                <a:ext cx="2610330" cy="461665"/>
              </a:xfrm>
              <a:prstGeom prst="rect">
                <a:avLst/>
              </a:prstGeom>
              <a:noFill/>
            </p:spPr>
            <p:txBody>
              <a:bodyPr wrap="none" rtlCol="0">
                <a:spAutoFit/>
              </a:bodyPr>
              <a:lstStyle/>
              <a:p>
                <a:r>
                  <a:rPr lang="en-GB" sz="2400" dirty="0" smtClean="0"/>
                  <a:t>Print on Aluminium</a:t>
                </a:r>
                <a:endParaRPr lang="en-GB" sz="2400" dirty="0"/>
              </a:p>
            </p:txBody>
          </p:sp>
          <p:cxnSp>
            <p:nvCxnSpPr>
              <p:cNvPr id="47" name="Straight Connector 46"/>
              <p:cNvCxnSpPr/>
              <p:nvPr/>
            </p:nvCxnSpPr>
            <p:spPr>
              <a:xfrm>
                <a:off x="-241730" y="798363"/>
                <a:ext cx="1337780" cy="918994"/>
              </a:xfrm>
              <a:prstGeom prst="line">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2260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25 April 1974</a:t>
            </a:r>
            <a:br>
              <a:rPr lang="en-GB" sz="3200" dirty="0" smtClean="0"/>
            </a:br>
            <a:r>
              <a:rPr lang="en-GB" sz="3200" dirty="0" smtClean="0"/>
              <a:t>The Portuguese revolution that toppled Fascism </a:t>
            </a:r>
            <a:endParaRPr lang="en-GB" sz="3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340768"/>
            <a:ext cx="7906387" cy="5400600"/>
          </a:xfrm>
          <a:prstGeom prst="rect">
            <a:avLst/>
          </a:prstGeom>
        </p:spPr>
      </p:pic>
    </p:spTree>
    <p:extLst>
      <p:ext uri="{BB962C8B-B14F-4D97-AF65-F5344CB8AC3E}">
        <p14:creationId xmlns:p14="http://schemas.microsoft.com/office/powerpoint/2010/main" val="328334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576"/>
            <a:ext cx="9144000" cy="6012847"/>
          </a:xfrm>
          <a:prstGeom prst="rect">
            <a:avLst/>
          </a:prstGeom>
        </p:spPr>
      </p:pic>
    </p:spTree>
    <p:extLst>
      <p:ext uri="{BB962C8B-B14F-4D97-AF65-F5344CB8AC3E}">
        <p14:creationId xmlns:p14="http://schemas.microsoft.com/office/powerpoint/2010/main" val="3629914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729"/>
            <a:ext cx="9144000" cy="6084541"/>
          </a:xfrm>
          <a:prstGeom prst="rect">
            <a:avLst/>
          </a:prstGeom>
        </p:spPr>
      </p:pic>
    </p:spTree>
    <p:extLst>
      <p:ext uri="{BB962C8B-B14F-4D97-AF65-F5344CB8AC3E}">
        <p14:creationId xmlns:p14="http://schemas.microsoft.com/office/powerpoint/2010/main" val="3392984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Site Work</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268760"/>
            <a:ext cx="7574238" cy="504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186" y="1269320"/>
            <a:ext cx="7574238" cy="504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963" y="1258563"/>
            <a:ext cx="7574238" cy="5040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84" y="1269320"/>
            <a:ext cx="7574238" cy="5040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186" y="1254727"/>
            <a:ext cx="7574238" cy="5040000"/>
          </a:xfrm>
          <a:prstGeom prst="rect">
            <a:avLst/>
          </a:prstGeom>
        </p:spPr>
      </p:pic>
    </p:spTree>
    <p:extLst>
      <p:ext uri="{BB962C8B-B14F-4D97-AF65-F5344CB8AC3E}">
        <p14:creationId xmlns:p14="http://schemas.microsoft.com/office/powerpoint/2010/main" val="32853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Pinhole Camera Photography</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268760"/>
            <a:ext cx="7574238" cy="5040000"/>
          </a:xfrm>
          <a:prstGeom prst="rect">
            <a:avLst/>
          </a:prstGeom>
        </p:spPr>
      </p:pic>
    </p:spTree>
    <p:extLst>
      <p:ext uri="{BB962C8B-B14F-4D97-AF65-F5344CB8AC3E}">
        <p14:creationId xmlns:p14="http://schemas.microsoft.com/office/powerpoint/2010/main" val="328747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980728"/>
            <a:ext cx="4320540" cy="24841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3948" y="980728"/>
            <a:ext cx="4320540" cy="248412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789040"/>
            <a:ext cx="4320540" cy="248412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3948" y="3789040"/>
            <a:ext cx="4320540" cy="2484120"/>
          </a:xfrm>
          <a:prstGeom prst="rect">
            <a:avLst/>
          </a:prstGeom>
        </p:spPr>
      </p:pic>
    </p:spTree>
    <p:extLst>
      <p:ext uri="{BB962C8B-B14F-4D97-AF65-F5344CB8AC3E}">
        <p14:creationId xmlns:p14="http://schemas.microsoft.com/office/powerpoint/2010/main" val="2417924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Three of my </a:t>
            </a:r>
            <a:r>
              <a:rPr lang="en-GB" dirty="0"/>
              <a:t>w</a:t>
            </a:r>
            <a:r>
              <a:rPr lang="en-GB" dirty="0" smtClean="0"/>
              <a:t>orks and their philosophical influences</a:t>
            </a:r>
            <a:endParaRPr lang="en-GB" dirty="0"/>
          </a:p>
        </p:txBody>
      </p:sp>
      <p:sp>
        <p:nvSpPr>
          <p:cNvPr id="3" name="TextBox 2"/>
          <p:cNvSpPr txBox="1"/>
          <p:nvPr/>
        </p:nvSpPr>
        <p:spPr>
          <a:xfrm>
            <a:off x="251520" y="1988840"/>
            <a:ext cx="8802603" cy="3108543"/>
          </a:xfrm>
          <a:prstGeom prst="rect">
            <a:avLst/>
          </a:prstGeom>
          <a:noFill/>
        </p:spPr>
        <p:txBody>
          <a:bodyPr wrap="none" rtlCol="0">
            <a:spAutoFit/>
          </a:bodyPr>
          <a:lstStyle/>
          <a:p>
            <a:r>
              <a:rPr lang="en-GB" sz="2800" dirty="0" smtClean="0"/>
              <a:t>Guy </a:t>
            </a:r>
            <a:r>
              <a:rPr lang="en-GB" sz="2800" dirty="0" err="1" smtClean="0"/>
              <a:t>Debord</a:t>
            </a:r>
            <a:r>
              <a:rPr lang="en-GB" sz="2800" dirty="0" smtClean="0"/>
              <a:t> and the concept of </a:t>
            </a:r>
            <a:r>
              <a:rPr lang="en-GB" sz="2800" dirty="0" err="1" smtClean="0"/>
              <a:t>Dérive</a:t>
            </a:r>
            <a:r>
              <a:rPr lang="en-GB" sz="2800" dirty="0" smtClean="0"/>
              <a:t>.</a:t>
            </a:r>
          </a:p>
          <a:p>
            <a:endParaRPr lang="en-GB" sz="2800" dirty="0" smtClean="0"/>
          </a:p>
          <a:p>
            <a:r>
              <a:rPr lang="en-GB" sz="2800" dirty="0" err="1" smtClean="0"/>
              <a:t>Debord’s</a:t>
            </a:r>
            <a:r>
              <a:rPr lang="en-GB" sz="2800" dirty="0" smtClean="0"/>
              <a:t> theory is a revolutionary action which involves </a:t>
            </a:r>
          </a:p>
          <a:p>
            <a:r>
              <a:rPr lang="en-GB" sz="2800" dirty="0"/>
              <a:t>m</a:t>
            </a:r>
            <a:r>
              <a:rPr lang="en-GB" sz="2800" dirty="0" smtClean="0"/>
              <a:t>aking an unplanned journey through an urban landscape.</a:t>
            </a:r>
          </a:p>
          <a:p>
            <a:r>
              <a:rPr lang="en-GB" sz="2800" dirty="0" smtClean="0"/>
              <a:t>Your movements are dictated by the encounters you have </a:t>
            </a:r>
          </a:p>
          <a:p>
            <a:r>
              <a:rPr lang="en-GB" sz="2800" dirty="0" smtClean="0"/>
              <a:t>with the terrain. You are responding to the </a:t>
            </a:r>
          </a:p>
          <a:p>
            <a:r>
              <a:rPr lang="en-GB" sz="2800" dirty="0" err="1" smtClean="0"/>
              <a:t>psychogeography</a:t>
            </a:r>
            <a:r>
              <a:rPr lang="en-GB" sz="2800" dirty="0" smtClean="0"/>
              <a:t> of the urban landscape.</a:t>
            </a:r>
          </a:p>
        </p:txBody>
      </p:sp>
    </p:spTree>
    <p:extLst>
      <p:ext uri="{BB962C8B-B14F-4D97-AF65-F5344CB8AC3E}">
        <p14:creationId xmlns:p14="http://schemas.microsoft.com/office/powerpoint/2010/main" val="2098862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Aluminium Print</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1317080"/>
            <a:ext cx="7272528" cy="4776216"/>
          </a:xfrm>
          <a:prstGeom prst="rect">
            <a:avLst/>
          </a:prstGeom>
        </p:spPr>
      </p:pic>
    </p:spTree>
    <p:extLst>
      <p:ext uri="{BB962C8B-B14F-4D97-AF65-F5344CB8AC3E}">
        <p14:creationId xmlns:p14="http://schemas.microsoft.com/office/powerpoint/2010/main" val="239308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Distressed 35mm Film</a:t>
            </a:r>
            <a:endParaRPr lang="en-GB" dirty="0"/>
          </a:p>
        </p:txBody>
      </p:sp>
      <p:grpSp>
        <p:nvGrpSpPr>
          <p:cNvPr id="6" name="Group 5"/>
          <p:cNvGrpSpPr/>
          <p:nvPr/>
        </p:nvGrpSpPr>
        <p:grpSpPr>
          <a:xfrm>
            <a:off x="1187624" y="159745"/>
            <a:ext cx="6665987" cy="6509375"/>
            <a:chOff x="1187624" y="159745"/>
            <a:chExt cx="6665987" cy="6509375"/>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389" y="159745"/>
              <a:ext cx="6465398" cy="216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006" y="2323224"/>
              <a:ext cx="6465781" cy="216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624" y="4509120"/>
              <a:ext cx="6665987" cy="2160000"/>
            </a:xfrm>
            <a:prstGeom prst="rect">
              <a:avLst/>
            </a:prstGeom>
          </p:spPr>
        </p:pic>
      </p:grpSp>
    </p:spTree>
    <p:extLst>
      <p:ext uri="{BB962C8B-B14F-4D97-AF65-F5344CB8AC3E}">
        <p14:creationId xmlns:p14="http://schemas.microsoft.com/office/powerpoint/2010/main" val="193733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r>
              <a:rPr lang="en-GB" dirty="0" smtClean="0"/>
              <a:t>The </a:t>
            </a:r>
            <a:r>
              <a:rPr lang="en-GB" dirty="0" err="1" smtClean="0"/>
              <a:t>Lightbox</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1683"/>
            <a:ext cx="9144000" cy="6083701"/>
          </a:xfrm>
          <a:prstGeom prst="rect">
            <a:avLst/>
          </a:prstGeom>
        </p:spPr>
      </p:pic>
    </p:spTree>
    <p:extLst>
      <p:ext uri="{BB962C8B-B14F-4D97-AF65-F5344CB8AC3E}">
        <p14:creationId xmlns:p14="http://schemas.microsoft.com/office/powerpoint/2010/main" val="1246637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Degree Show Installation</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1268760"/>
            <a:ext cx="3649855" cy="5485093"/>
          </a:xfrm>
          <a:prstGeom prst="rect">
            <a:avLst/>
          </a:prstGeom>
        </p:spPr>
      </p:pic>
    </p:spTree>
    <p:extLst>
      <p:ext uri="{BB962C8B-B14F-4D97-AF65-F5344CB8AC3E}">
        <p14:creationId xmlns:p14="http://schemas.microsoft.com/office/powerpoint/2010/main" val="11851161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729"/>
            <a:ext cx="9144000" cy="6084541"/>
          </a:xfrm>
          <a:prstGeom prst="rect">
            <a:avLst/>
          </a:prstGeom>
        </p:spPr>
      </p:pic>
    </p:spTree>
    <p:extLst>
      <p:ext uri="{BB962C8B-B14F-4D97-AF65-F5344CB8AC3E}">
        <p14:creationId xmlns:p14="http://schemas.microsoft.com/office/powerpoint/2010/main" val="8349751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404664"/>
            <a:ext cx="9180000" cy="6110045"/>
          </a:xfrm>
          <a:prstGeom prst="rect">
            <a:avLst/>
          </a:prstGeom>
        </p:spPr>
      </p:pic>
    </p:spTree>
    <p:extLst>
      <p:ext uri="{BB962C8B-B14F-4D97-AF65-F5344CB8AC3E}">
        <p14:creationId xmlns:p14="http://schemas.microsoft.com/office/powerpoint/2010/main" val="31899035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9932"/>
            <a:ext cx="9144000" cy="6198135"/>
          </a:xfrm>
          <a:prstGeom prst="rect">
            <a:avLst/>
          </a:prstGeom>
        </p:spPr>
      </p:pic>
    </p:spTree>
    <p:extLst>
      <p:ext uri="{BB962C8B-B14F-4D97-AF65-F5344CB8AC3E}">
        <p14:creationId xmlns:p14="http://schemas.microsoft.com/office/powerpoint/2010/main" val="27399502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Artists that moved me from </a:t>
            </a:r>
            <a:br>
              <a:rPr lang="en-GB" dirty="0" smtClean="0"/>
            </a:br>
            <a:r>
              <a:rPr lang="en-GB" dirty="0" smtClean="0"/>
              <a:t>A to B</a:t>
            </a:r>
            <a:endParaRPr lang="en-GB" dirty="0"/>
          </a:p>
        </p:txBody>
      </p:sp>
    </p:spTree>
    <p:extLst>
      <p:ext uri="{BB962C8B-B14F-4D97-AF65-F5344CB8AC3E}">
        <p14:creationId xmlns:p14="http://schemas.microsoft.com/office/powerpoint/2010/main" val="33129656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DADA – The Art Movement</a:t>
            </a:r>
            <a:endParaRPr lang="en-GB" dirty="0"/>
          </a:p>
        </p:txBody>
      </p:sp>
      <p:pic>
        <p:nvPicPr>
          <p:cNvPr id="1026" name="Picture 2" descr="http://peterandjoan.blogs.wm.edu/files/2008/10/duchamp_fount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80" y="1412776"/>
            <a:ext cx="4057228" cy="4820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8064" y="2118257"/>
            <a:ext cx="3138551" cy="3108543"/>
          </a:xfrm>
          <a:prstGeom prst="rect">
            <a:avLst/>
          </a:prstGeom>
          <a:noFill/>
        </p:spPr>
        <p:txBody>
          <a:bodyPr wrap="none" rtlCol="0">
            <a:spAutoFit/>
          </a:bodyPr>
          <a:lstStyle/>
          <a:p>
            <a:r>
              <a:rPr lang="en-GB" sz="2800" u="sng" dirty="0" smtClean="0"/>
              <a:t>Key Artists</a:t>
            </a:r>
          </a:p>
          <a:p>
            <a:endParaRPr lang="en-GB" sz="2800" dirty="0" smtClean="0"/>
          </a:p>
          <a:p>
            <a:pPr marL="457200" indent="-457200">
              <a:buFont typeface="Arial" pitchFamily="34" charset="0"/>
              <a:buChar char="•"/>
            </a:pPr>
            <a:r>
              <a:rPr lang="en-GB" sz="2800" dirty="0" smtClean="0"/>
              <a:t>Raoul </a:t>
            </a:r>
            <a:r>
              <a:rPr lang="en-GB" sz="2800" dirty="0" err="1" smtClean="0"/>
              <a:t>Hausmann</a:t>
            </a:r>
            <a:endParaRPr lang="en-GB" sz="2800" dirty="0" smtClean="0"/>
          </a:p>
          <a:p>
            <a:pPr marL="457200" indent="-457200">
              <a:buFont typeface="Arial" pitchFamily="34" charset="0"/>
              <a:buChar char="•"/>
            </a:pPr>
            <a:r>
              <a:rPr lang="en-GB" sz="2800" dirty="0" smtClean="0"/>
              <a:t>Hannah </a:t>
            </a:r>
            <a:r>
              <a:rPr lang="en-GB" sz="2800" dirty="0" err="1" smtClean="0"/>
              <a:t>Höch</a:t>
            </a:r>
            <a:endParaRPr lang="en-GB" sz="2800" dirty="0" smtClean="0"/>
          </a:p>
          <a:p>
            <a:pPr marL="457200" indent="-457200">
              <a:buFont typeface="Arial" pitchFamily="34" charset="0"/>
              <a:buChar char="•"/>
            </a:pPr>
            <a:r>
              <a:rPr lang="en-GB" sz="2800" dirty="0" smtClean="0"/>
              <a:t>Marcel Duchamp</a:t>
            </a:r>
          </a:p>
          <a:p>
            <a:pPr marL="457200" indent="-457200">
              <a:buFont typeface="Arial" pitchFamily="34" charset="0"/>
              <a:buChar char="•"/>
            </a:pPr>
            <a:r>
              <a:rPr lang="en-GB" sz="2800" dirty="0" smtClean="0"/>
              <a:t>Man Ray</a:t>
            </a:r>
          </a:p>
          <a:p>
            <a:pPr marL="457200" indent="-457200">
              <a:buFont typeface="Arial" pitchFamily="34" charset="0"/>
              <a:buChar char="•"/>
            </a:pPr>
            <a:r>
              <a:rPr lang="en-GB" sz="2800" dirty="0" smtClean="0"/>
              <a:t>Hans Arp</a:t>
            </a:r>
          </a:p>
        </p:txBody>
      </p:sp>
      <p:sp>
        <p:nvSpPr>
          <p:cNvPr id="4" name="TextBox 3"/>
          <p:cNvSpPr txBox="1"/>
          <p:nvPr/>
        </p:nvSpPr>
        <p:spPr>
          <a:xfrm>
            <a:off x="4716016" y="5734997"/>
            <a:ext cx="1789080" cy="646331"/>
          </a:xfrm>
          <a:prstGeom prst="rect">
            <a:avLst/>
          </a:prstGeom>
          <a:noFill/>
        </p:spPr>
        <p:txBody>
          <a:bodyPr wrap="none" rtlCol="0">
            <a:spAutoFit/>
          </a:bodyPr>
          <a:lstStyle/>
          <a:p>
            <a:r>
              <a:rPr lang="en-GB" dirty="0" smtClean="0"/>
              <a:t>Marcel Duchamp</a:t>
            </a:r>
          </a:p>
          <a:p>
            <a:r>
              <a:rPr lang="en-GB" dirty="0" smtClean="0"/>
              <a:t>‘Fountain’ (1917)</a:t>
            </a:r>
            <a:endParaRPr lang="en-GB" dirty="0"/>
          </a:p>
        </p:txBody>
      </p:sp>
    </p:spTree>
    <p:extLst>
      <p:ext uri="{BB962C8B-B14F-4D97-AF65-F5344CB8AC3E}">
        <p14:creationId xmlns:p14="http://schemas.microsoft.com/office/powerpoint/2010/main" val="310782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Abstract Expressionism – Art Movement</a:t>
            </a:r>
            <a:endParaRPr lang="en-GB" dirty="0"/>
          </a:p>
        </p:txBody>
      </p:sp>
      <p:sp>
        <p:nvSpPr>
          <p:cNvPr id="3" name="TextBox 2"/>
          <p:cNvSpPr txBox="1"/>
          <p:nvPr/>
        </p:nvSpPr>
        <p:spPr>
          <a:xfrm>
            <a:off x="5148064" y="1833786"/>
            <a:ext cx="3423758" cy="3539430"/>
          </a:xfrm>
          <a:prstGeom prst="rect">
            <a:avLst/>
          </a:prstGeom>
          <a:noFill/>
        </p:spPr>
        <p:txBody>
          <a:bodyPr wrap="none" rtlCol="0">
            <a:spAutoFit/>
          </a:bodyPr>
          <a:lstStyle/>
          <a:p>
            <a:r>
              <a:rPr lang="en-GB" sz="2800" u="sng" dirty="0" smtClean="0"/>
              <a:t>Key Artists</a:t>
            </a:r>
          </a:p>
          <a:p>
            <a:endParaRPr lang="en-GB" sz="2800" dirty="0" smtClean="0"/>
          </a:p>
          <a:p>
            <a:pPr marL="457200" indent="-457200">
              <a:buFont typeface="Arial" pitchFamily="34" charset="0"/>
              <a:buChar char="•"/>
            </a:pPr>
            <a:r>
              <a:rPr lang="en-GB" sz="2800" dirty="0" smtClean="0"/>
              <a:t>Jackson Pollock</a:t>
            </a:r>
          </a:p>
          <a:p>
            <a:pPr marL="457200" indent="-457200">
              <a:buFont typeface="Arial" pitchFamily="34" charset="0"/>
              <a:buChar char="•"/>
            </a:pPr>
            <a:r>
              <a:rPr lang="en-GB" sz="2800" dirty="0" smtClean="0"/>
              <a:t>Willem de </a:t>
            </a:r>
            <a:r>
              <a:rPr lang="en-GB" sz="2800" dirty="0" err="1" smtClean="0"/>
              <a:t>Kooning</a:t>
            </a:r>
            <a:endParaRPr lang="en-GB" sz="2800" dirty="0" smtClean="0"/>
          </a:p>
          <a:p>
            <a:pPr marL="457200" indent="-457200">
              <a:buFont typeface="Arial" pitchFamily="34" charset="0"/>
              <a:buChar char="•"/>
            </a:pPr>
            <a:r>
              <a:rPr lang="en-GB" sz="2800" dirty="0" smtClean="0"/>
              <a:t>Mark Rothko</a:t>
            </a:r>
          </a:p>
          <a:p>
            <a:pPr marL="457200" indent="-457200">
              <a:buFont typeface="Arial" pitchFamily="34" charset="0"/>
              <a:buChar char="•"/>
            </a:pPr>
            <a:r>
              <a:rPr lang="en-GB" sz="2800" dirty="0" err="1" smtClean="0"/>
              <a:t>Clyfford</a:t>
            </a:r>
            <a:r>
              <a:rPr lang="en-GB" sz="2800" dirty="0" smtClean="0"/>
              <a:t> Still</a:t>
            </a:r>
          </a:p>
          <a:p>
            <a:pPr marL="457200" indent="-457200">
              <a:buFont typeface="Arial" pitchFamily="34" charset="0"/>
              <a:buChar char="•"/>
            </a:pPr>
            <a:r>
              <a:rPr lang="en-GB" sz="2800" dirty="0" smtClean="0"/>
              <a:t>Robert Motherwell</a:t>
            </a:r>
          </a:p>
          <a:p>
            <a:pPr marL="457200" indent="-457200">
              <a:buFont typeface="Arial" pitchFamily="34" charset="0"/>
              <a:buChar char="•"/>
            </a:pPr>
            <a:r>
              <a:rPr lang="en-GB" sz="2800" dirty="0" smtClean="0"/>
              <a:t>Franz Kline</a:t>
            </a:r>
          </a:p>
        </p:txBody>
      </p:sp>
      <p:sp>
        <p:nvSpPr>
          <p:cNvPr id="4" name="AutoShape 2" descr="Image result for willem de koo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2" name="Picture 4" descr="http://moma.org/d/assets/W1siZiIsIjIwMTUvMTAvMTQvM3lyeWRpOW82cF81MzU5OC5qcGciXSxbInAiLCJjb252ZXJ0IiwiLXJlc2l6ZSAyMDAweDIwMDBcdTAwM2UiXV0/53598.jpg?sha=56904c28a44337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556792"/>
            <a:ext cx="3744416" cy="4840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47622" y="5805264"/>
            <a:ext cx="2026196" cy="646331"/>
          </a:xfrm>
          <a:prstGeom prst="rect">
            <a:avLst/>
          </a:prstGeom>
          <a:noFill/>
        </p:spPr>
        <p:txBody>
          <a:bodyPr wrap="none" rtlCol="0">
            <a:spAutoFit/>
          </a:bodyPr>
          <a:lstStyle/>
          <a:p>
            <a:r>
              <a:rPr lang="en-GB" dirty="0" smtClean="0"/>
              <a:t>Willem de </a:t>
            </a:r>
            <a:r>
              <a:rPr lang="en-GB" dirty="0" err="1" smtClean="0"/>
              <a:t>Kooning</a:t>
            </a:r>
            <a:endParaRPr lang="en-GB" dirty="0" smtClean="0"/>
          </a:p>
          <a:p>
            <a:r>
              <a:rPr lang="en-GB" dirty="0" smtClean="0"/>
              <a:t>‘Pink Angels’ (1945)</a:t>
            </a:r>
            <a:endParaRPr lang="en-GB" dirty="0"/>
          </a:p>
        </p:txBody>
      </p:sp>
    </p:spTree>
    <p:extLst>
      <p:ext uri="{BB962C8B-B14F-4D97-AF65-F5344CB8AC3E}">
        <p14:creationId xmlns:p14="http://schemas.microsoft.com/office/powerpoint/2010/main" val="2013698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thousandwonders.net/Arc.de.Triomphe.360.5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7248128" cy="40770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4942909"/>
            <a:ext cx="8116196" cy="1569660"/>
          </a:xfrm>
          <a:prstGeom prst="rect">
            <a:avLst/>
          </a:prstGeom>
          <a:noFill/>
        </p:spPr>
        <p:txBody>
          <a:bodyPr wrap="none" rtlCol="0">
            <a:spAutoFit/>
          </a:bodyPr>
          <a:lstStyle/>
          <a:p>
            <a:r>
              <a:rPr lang="en-GB" sz="2400" dirty="0" smtClean="0"/>
              <a:t>The Arc de </a:t>
            </a:r>
            <a:r>
              <a:rPr lang="en-GB" sz="2400" dirty="0" err="1" smtClean="0"/>
              <a:t>Triomphe</a:t>
            </a:r>
            <a:r>
              <a:rPr lang="en-GB" sz="2400" dirty="0" smtClean="0"/>
              <a:t> in Paris is a key part of the historic axis of </a:t>
            </a:r>
          </a:p>
          <a:p>
            <a:r>
              <a:rPr lang="en-GB" sz="2400" dirty="0" smtClean="0"/>
              <a:t>monuments and boulevards that ‘guide’ the viewer and aim to </a:t>
            </a:r>
          </a:p>
          <a:p>
            <a:r>
              <a:rPr lang="en-GB" sz="2400" dirty="0" smtClean="0"/>
              <a:t>instil a sense of wonder.</a:t>
            </a:r>
          </a:p>
          <a:p>
            <a:r>
              <a:rPr lang="en-GB" sz="2400" dirty="0" smtClean="0"/>
              <a:t>The </a:t>
            </a:r>
            <a:r>
              <a:rPr lang="en-GB" sz="2400" dirty="0" err="1" smtClean="0"/>
              <a:t>Dérive</a:t>
            </a:r>
            <a:r>
              <a:rPr lang="en-GB" sz="2400" dirty="0" smtClean="0"/>
              <a:t> is a direct confrontation to this form of control.</a:t>
            </a:r>
            <a:endParaRPr lang="en-GB" sz="2400" dirty="0"/>
          </a:p>
        </p:txBody>
      </p:sp>
    </p:spTree>
    <p:extLst>
      <p:ext uri="{BB962C8B-B14F-4D97-AF65-F5344CB8AC3E}">
        <p14:creationId xmlns:p14="http://schemas.microsoft.com/office/powerpoint/2010/main" val="27107036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Robert Rauschenberg</a:t>
            </a:r>
            <a:endParaRPr lang="en-GB" dirty="0"/>
          </a:p>
        </p:txBody>
      </p:sp>
      <p:pic>
        <p:nvPicPr>
          <p:cNvPr id="3074" name="Picture 2" descr="https://s-media-cache-ak0.pinimg.com/originals/ef/fd/bc/effdbc5c3a59241a9ea7cb2239c5fb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340768"/>
            <a:ext cx="2155554" cy="49685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tatic1.squarespace.com/static/53f353f4e4b0dbe1ff73ced2/t/5476461ce4b007bde3f707ac/1417037342198/?format=750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642479"/>
            <a:ext cx="5963291" cy="43651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71600" y="6381328"/>
            <a:ext cx="1317990" cy="369332"/>
          </a:xfrm>
          <a:prstGeom prst="rect">
            <a:avLst/>
          </a:prstGeom>
          <a:noFill/>
        </p:spPr>
        <p:txBody>
          <a:bodyPr wrap="none" rtlCol="0">
            <a:spAutoFit/>
          </a:bodyPr>
          <a:lstStyle/>
          <a:p>
            <a:r>
              <a:rPr lang="en-GB" dirty="0" smtClean="0"/>
              <a:t>‘Bed’ (1955)</a:t>
            </a:r>
            <a:endParaRPr lang="en-GB" dirty="0"/>
          </a:p>
        </p:txBody>
      </p:sp>
      <p:sp>
        <p:nvSpPr>
          <p:cNvPr id="6" name="TextBox 5"/>
          <p:cNvSpPr txBox="1"/>
          <p:nvPr/>
        </p:nvSpPr>
        <p:spPr>
          <a:xfrm>
            <a:off x="5235223" y="6165304"/>
            <a:ext cx="1525546" cy="369332"/>
          </a:xfrm>
          <a:prstGeom prst="rect">
            <a:avLst/>
          </a:prstGeom>
          <a:noFill/>
        </p:spPr>
        <p:txBody>
          <a:bodyPr wrap="none" rtlCol="0">
            <a:spAutoFit/>
          </a:bodyPr>
          <a:lstStyle/>
          <a:p>
            <a:r>
              <a:rPr lang="en-GB" dirty="0" smtClean="0"/>
              <a:t>‘Rebus’ (1955)</a:t>
            </a:r>
            <a:endParaRPr lang="en-GB" dirty="0"/>
          </a:p>
        </p:txBody>
      </p:sp>
    </p:spTree>
    <p:extLst>
      <p:ext uri="{BB962C8B-B14F-4D97-AF65-F5344CB8AC3E}">
        <p14:creationId xmlns:p14="http://schemas.microsoft.com/office/powerpoint/2010/main" val="30128431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Arnulf</a:t>
            </a:r>
            <a:r>
              <a:rPr lang="en-GB" dirty="0" smtClean="0"/>
              <a:t> Rainer</a:t>
            </a:r>
            <a:endParaRPr lang="en-GB" dirty="0"/>
          </a:p>
        </p:txBody>
      </p:sp>
      <p:pic>
        <p:nvPicPr>
          <p:cNvPr id="4098" name="Picture 2" descr="http://www.tate.org.uk/art/images/work/T/T03/T03390_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359705"/>
            <a:ext cx="4030050" cy="48776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media-cache-ak0.pinimg.com/236x/60/b8/bd/60b8bd1bc5c39380ef1dd660ff6f3c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367880"/>
            <a:ext cx="3115078" cy="47254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49737" y="6237312"/>
            <a:ext cx="2890215" cy="369332"/>
          </a:xfrm>
          <a:prstGeom prst="rect">
            <a:avLst/>
          </a:prstGeom>
          <a:noFill/>
        </p:spPr>
        <p:txBody>
          <a:bodyPr wrap="none" rtlCol="0">
            <a:spAutoFit/>
          </a:bodyPr>
          <a:lstStyle/>
          <a:p>
            <a:r>
              <a:rPr lang="en-GB" dirty="0" smtClean="0"/>
              <a:t>‘Untitled (Face Farce)’ (1971)</a:t>
            </a:r>
            <a:endParaRPr lang="en-GB" dirty="0"/>
          </a:p>
        </p:txBody>
      </p:sp>
      <p:sp>
        <p:nvSpPr>
          <p:cNvPr id="6" name="TextBox 5"/>
          <p:cNvSpPr txBox="1"/>
          <p:nvPr/>
        </p:nvSpPr>
        <p:spPr>
          <a:xfrm>
            <a:off x="4979801" y="6237312"/>
            <a:ext cx="3624647" cy="369332"/>
          </a:xfrm>
          <a:prstGeom prst="rect">
            <a:avLst/>
          </a:prstGeom>
          <a:noFill/>
        </p:spPr>
        <p:txBody>
          <a:bodyPr wrap="none" rtlCol="0">
            <a:spAutoFit/>
          </a:bodyPr>
          <a:lstStyle/>
          <a:p>
            <a:r>
              <a:rPr lang="en-GB" dirty="0" smtClean="0"/>
              <a:t>From the series ‘Bible </a:t>
            </a:r>
            <a:r>
              <a:rPr lang="en-GB" dirty="0" err="1" smtClean="0"/>
              <a:t>Overpaintings</a:t>
            </a:r>
            <a:r>
              <a:rPr lang="en-GB" dirty="0" smtClean="0"/>
              <a:t>’</a:t>
            </a:r>
            <a:endParaRPr lang="en-GB" dirty="0"/>
          </a:p>
        </p:txBody>
      </p:sp>
    </p:spTree>
    <p:extLst>
      <p:ext uri="{BB962C8B-B14F-4D97-AF65-F5344CB8AC3E}">
        <p14:creationId xmlns:p14="http://schemas.microsoft.com/office/powerpoint/2010/main" val="38186907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Anselm Kiefer</a:t>
            </a:r>
            <a:endParaRPr lang="en-GB" dirty="0"/>
          </a:p>
        </p:txBody>
      </p:sp>
      <p:pic>
        <p:nvPicPr>
          <p:cNvPr id="5122" name="Picture 2" descr="https://robertleeming.files.wordpress.com/2014/11/gtho5whaga6kv7kvtde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196753"/>
            <a:ext cx="6466691" cy="49793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12075" y="6309320"/>
            <a:ext cx="3188117" cy="369332"/>
          </a:xfrm>
          <a:prstGeom prst="rect">
            <a:avLst/>
          </a:prstGeom>
          <a:noFill/>
        </p:spPr>
        <p:txBody>
          <a:bodyPr wrap="none" rtlCol="0">
            <a:spAutoFit/>
          </a:bodyPr>
          <a:lstStyle/>
          <a:p>
            <a:r>
              <a:rPr lang="en-GB" dirty="0" smtClean="0"/>
              <a:t>‘The Orders of the Night’ (1996)</a:t>
            </a:r>
            <a:endParaRPr lang="en-GB" dirty="0"/>
          </a:p>
        </p:txBody>
      </p:sp>
    </p:spTree>
    <p:extLst>
      <p:ext uri="{BB962C8B-B14F-4D97-AF65-F5344CB8AC3E}">
        <p14:creationId xmlns:p14="http://schemas.microsoft.com/office/powerpoint/2010/main" val="24184095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2.wp.com/hyperallergic.wpengine.netdna-cdn.com/wp-content/uploads/2014/12/Kiefer-agesofwor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8879632" cy="59174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47864" y="6381328"/>
            <a:ext cx="2625527" cy="369332"/>
          </a:xfrm>
          <a:prstGeom prst="rect">
            <a:avLst/>
          </a:prstGeom>
          <a:noFill/>
        </p:spPr>
        <p:txBody>
          <a:bodyPr wrap="none" rtlCol="0">
            <a:spAutoFit/>
          </a:bodyPr>
          <a:lstStyle/>
          <a:p>
            <a:r>
              <a:rPr lang="en-GB" dirty="0" smtClean="0"/>
              <a:t>‘Ages of the World’ (2014)</a:t>
            </a:r>
            <a:endParaRPr lang="en-GB" dirty="0"/>
          </a:p>
        </p:txBody>
      </p:sp>
    </p:spTree>
    <p:extLst>
      <p:ext uri="{BB962C8B-B14F-4D97-AF65-F5344CB8AC3E}">
        <p14:creationId xmlns:p14="http://schemas.microsoft.com/office/powerpoint/2010/main" val="41843189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Cindy Sherman</a:t>
            </a:r>
            <a:endParaRPr lang="en-GB" dirty="0"/>
          </a:p>
        </p:txBody>
      </p:sp>
      <p:pic>
        <p:nvPicPr>
          <p:cNvPr id="1026" name="Picture 2" descr="http://www.tate.org.uk/art/images/work/P/P11/P11518_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2036898"/>
            <a:ext cx="4464497" cy="33699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9254" y="5507940"/>
            <a:ext cx="3024674" cy="369332"/>
          </a:xfrm>
          <a:prstGeom prst="rect">
            <a:avLst/>
          </a:prstGeom>
          <a:noFill/>
        </p:spPr>
        <p:txBody>
          <a:bodyPr wrap="none" rtlCol="0">
            <a:spAutoFit/>
          </a:bodyPr>
          <a:lstStyle/>
          <a:p>
            <a:r>
              <a:rPr lang="en-GB" dirty="0" smtClean="0"/>
              <a:t>‘Untitled Film Still #48’  (1979)</a:t>
            </a:r>
            <a:endParaRPr lang="en-GB" dirty="0"/>
          </a:p>
        </p:txBody>
      </p:sp>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6246" t="7341" r="35077" b="14485"/>
          <a:stretch/>
        </p:blipFill>
        <p:spPr bwMode="auto">
          <a:xfrm>
            <a:off x="5220072" y="1484784"/>
            <a:ext cx="2949882" cy="452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513846" y="6156012"/>
            <a:ext cx="2298514" cy="369332"/>
          </a:xfrm>
          <a:prstGeom prst="rect">
            <a:avLst/>
          </a:prstGeom>
          <a:noFill/>
        </p:spPr>
        <p:txBody>
          <a:bodyPr wrap="none" rtlCol="0">
            <a:spAutoFit/>
          </a:bodyPr>
          <a:lstStyle/>
          <a:p>
            <a:r>
              <a:rPr lang="en-GB" dirty="0" smtClean="0"/>
              <a:t>‘Untitled #354’  (2000)</a:t>
            </a:r>
            <a:endParaRPr lang="en-GB" dirty="0"/>
          </a:p>
        </p:txBody>
      </p:sp>
    </p:spTree>
    <p:extLst>
      <p:ext uri="{BB962C8B-B14F-4D97-AF65-F5344CB8AC3E}">
        <p14:creationId xmlns:p14="http://schemas.microsoft.com/office/powerpoint/2010/main" val="444414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Louise Bourgeois</a:t>
            </a:r>
            <a:endParaRPr lang="en-GB" dirty="0"/>
          </a:p>
        </p:txBody>
      </p:sp>
      <p:pic>
        <p:nvPicPr>
          <p:cNvPr id="2052" name="Picture 4" descr="Image result for louise bourgeois instal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340768"/>
            <a:ext cx="6686550" cy="4895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52501" y="6372036"/>
            <a:ext cx="1739579" cy="369332"/>
          </a:xfrm>
          <a:prstGeom prst="rect">
            <a:avLst/>
          </a:prstGeom>
          <a:noFill/>
        </p:spPr>
        <p:txBody>
          <a:bodyPr wrap="none" rtlCol="0">
            <a:spAutoFit/>
          </a:bodyPr>
          <a:lstStyle/>
          <a:p>
            <a:r>
              <a:rPr lang="en-GB" dirty="0" smtClean="0"/>
              <a:t>‘</a:t>
            </a:r>
            <a:r>
              <a:rPr lang="en-GB" dirty="0" err="1" smtClean="0"/>
              <a:t>Maman</a:t>
            </a:r>
            <a:r>
              <a:rPr lang="en-GB" dirty="0" smtClean="0"/>
              <a:t>’  (1999)</a:t>
            </a:r>
            <a:endParaRPr lang="en-GB" dirty="0"/>
          </a:p>
        </p:txBody>
      </p:sp>
    </p:spTree>
    <p:extLst>
      <p:ext uri="{BB962C8B-B14F-4D97-AF65-F5344CB8AC3E}">
        <p14:creationId xmlns:p14="http://schemas.microsoft.com/office/powerpoint/2010/main" val="42026777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louise bourgeois tate ro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6" name="Picture 4" descr="https://ichef.bbci.co.uk/images/ic/480xn/p03yhyr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7" y="908720"/>
            <a:ext cx="7668849" cy="5112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39752" y="6228020"/>
            <a:ext cx="4400820" cy="369332"/>
          </a:xfrm>
          <a:prstGeom prst="rect">
            <a:avLst/>
          </a:prstGeom>
          <a:noFill/>
        </p:spPr>
        <p:txBody>
          <a:bodyPr wrap="none" rtlCol="0">
            <a:spAutoFit/>
          </a:bodyPr>
          <a:lstStyle/>
          <a:p>
            <a:r>
              <a:rPr lang="en-GB" dirty="0" smtClean="0"/>
              <a:t>Louise Bourgeois - Artist Rooms Tate Modern</a:t>
            </a:r>
            <a:endParaRPr lang="en-GB" dirty="0"/>
          </a:p>
        </p:txBody>
      </p:sp>
    </p:spTree>
    <p:extLst>
      <p:ext uri="{BB962C8B-B14F-4D97-AF65-F5344CB8AC3E}">
        <p14:creationId xmlns:p14="http://schemas.microsoft.com/office/powerpoint/2010/main" val="4471440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Sarah Lucas</a:t>
            </a:r>
            <a:endParaRPr lang="en-GB" dirty="0"/>
          </a:p>
        </p:txBody>
      </p:sp>
      <p:pic>
        <p:nvPicPr>
          <p:cNvPr id="4098" name="Picture 2" descr="Image result for sarah luc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45" y="1340768"/>
            <a:ext cx="7816196" cy="48643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30867" y="6300028"/>
            <a:ext cx="2005229" cy="369332"/>
          </a:xfrm>
          <a:prstGeom prst="rect">
            <a:avLst/>
          </a:prstGeom>
          <a:noFill/>
        </p:spPr>
        <p:txBody>
          <a:bodyPr wrap="none" rtlCol="0">
            <a:spAutoFit/>
          </a:bodyPr>
          <a:lstStyle/>
          <a:p>
            <a:r>
              <a:rPr lang="en-GB" dirty="0" smtClean="0"/>
              <a:t>‘Au Naturel’  (1994)</a:t>
            </a:r>
            <a:endParaRPr lang="en-GB" dirty="0"/>
          </a:p>
        </p:txBody>
      </p:sp>
    </p:spTree>
    <p:extLst>
      <p:ext uri="{BB962C8B-B14F-4D97-AF65-F5344CB8AC3E}">
        <p14:creationId xmlns:p14="http://schemas.microsoft.com/office/powerpoint/2010/main" val="3197648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Robert Mapplethorpe</a:t>
            </a:r>
            <a:endParaRPr lang="en-GB" dirty="0"/>
          </a:p>
        </p:txBody>
      </p:sp>
      <p:pic>
        <p:nvPicPr>
          <p:cNvPr id="5122" name="Picture 2" descr="https://denisesullivan.files.wordpress.com/2013/02/patti-smith-hors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2060848"/>
            <a:ext cx="3888432" cy="38609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viamontenapoleone.org/PEOPLE-EVENTS/Patti%20Smith/03-patti-rob.jpg"/>
          <p:cNvPicPr>
            <a:picLocks noChangeAspect="1" noChangeArrowheads="1"/>
          </p:cNvPicPr>
          <p:nvPr/>
        </p:nvPicPr>
        <p:blipFill rotWithShape="1">
          <a:blip r:embed="rId4">
            <a:extLst>
              <a:ext uri="{28A0092B-C50C-407E-A947-70E740481C1C}">
                <a14:useLocalDpi xmlns:a14="http://schemas.microsoft.com/office/drawing/2010/main" val="0"/>
              </a:ext>
            </a:extLst>
          </a:blip>
          <a:srcRect l="16593" r="14946"/>
          <a:stretch/>
        </p:blipFill>
        <p:spPr bwMode="auto">
          <a:xfrm>
            <a:off x="4253345" y="1261070"/>
            <a:ext cx="4890655" cy="5048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5576" y="6084004"/>
            <a:ext cx="2798330" cy="369332"/>
          </a:xfrm>
          <a:prstGeom prst="rect">
            <a:avLst/>
          </a:prstGeom>
          <a:noFill/>
        </p:spPr>
        <p:txBody>
          <a:bodyPr wrap="none" rtlCol="0">
            <a:spAutoFit/>
          </a:bodyPr>
          <a:lstStyle/>
          <a:p>
            <a:r>
              <a:rPr lang="en-GB" dirty="0" smtClean="0"/>
              <a:t>Horses Album Cover  (1975)</a:t>
            </a:r>
            <a:endParaRPr lang="en-GB" dirty="0"/>
          </a:p>
        </p:txBody>
      </p:sp>
      <p:sp>
        <p:nvSpPr>
          <p:cNvPr id="6" name="TextBox 5"/>
          <p:cNvSpPr txBox="1"/>
          <p:nvPr/>
        </p:nvSpPr>
        <p:spPr>
          <a:xfrm>
            <a:off x="5758460" y="6236404"/>
            <a:ext cx="1765868" cy="369332"/>
          </a:xfrm>
          <a:prstGeom prst="rect">
            <a:avLst/>
          </a:prstGeom>
          <a:noFill/>
        </p:spPr>
        <p:txBody>
          <a:bodyPr wrap="none" rtlCol="0">
            <a:spAutoFit/>
          </a:bodyPr>
          <a:lstStyle/>
          <a:p>
            <a:r>
              <a:rPr lang="en-GB" dirty="0" smtClean="0"/>
              <a:t>‘Thomas’  (1987)</a:t>
            </a:r>
            <a:endParaRPr lang="en-GB" dirty="0"/>
          </a:p>
        </p:txBody>
      </p:sp>
    </p:spTree>
    <p:extLst>
      <p:ext uri="{BB962C8B-B14F-4D97-AF65-F5344CB8AC3E}">
        <p14:creationId xmlns:p14="http://schemas.microsoft.com/office/powerpoint/2010/main" val="20197214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Felix Gonzalez-Torres</a:t>
            </a:r>
            <a:endParaRPr lang="en-GB" dirty="0"/>
          </a:p>
        </p:txBody>
      </p:sp>
      <p:pic>
        <p:nvPicPr>
          <p:cNvPr id="6146" name="Picture 2" descr="https://c2.staticflickr.com/4/3772/10788507753_bc8c2040ff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377056"/>
            <a:ext cx="6271986" cy="47162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99792" y="6228020"/>
            <a:ext cx="4161267" cy="369332"/>
          </a:xfrm>
          <a:prstGeom prst="rect">
            <a:avLst/>
          </a:prstGeom>
          <a:noFill/>
        </p:spPr>
        <p:txBody>
          <a:bodyPr wrap="none" rtlCol="0">
            <a:spAutoFit/>
          </a:bodyPr>
          <a:lstStyle/>
          <a:p>
            <a:r>
              <a:rPr lang="en-GB" dirty="0" smtClean="0"/>
              <a:t>‘”Untitled” (Portrait of Ross in L.A)’  (1991)</a:t>
            </a:r>
            <a:endParaRPr lang="en-GB" dirty="0"/>
          </a:p>
        </p:txBody>
      </p:sp>
    </p:spTree>
    <p:extLst>
      <p:ext uri="{BB962C8B-B14F-4D97-AF65-F5344CB8AC3E}">
        <p14:creationId xmlns:p14="http://schemas.microsoft.com/office/powerpoint/2010/main" val="1423760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1268760"/>
            <a:ext cx="5453509" cy="540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1268760"/>
            <a:ext cx="5318377" cy="540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1268760"/>
            <a:ext cx="5318377" cy="5400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4971" y="1268760"/>
            <a:ext cx="5435381" cy="5400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1784" y="1268760"/>
            <a:ext cx="5317325" cy="5400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5736" y="1268760"/>
            <a:ext cx="5525373" cy="5400000"/>
          </a:xfrm>
          <a:prstGeom prst="rect">
            <a:avLst/>
          </a:prstGeom>
        </p:spPr>
      </p:pic>
      <p:sp>
        <p:nvSpPr>
          <p:cNvPr id="2" name="Title 1"/>
          <p:cNvSpPr>
            <a:spLocks noGrp="1"/>
          </p:cNvSpPr>
          <p:nvPr>
            <p:ph type="title"/>
          </p:nvPr>
        </p:nvSpPr>
        <p:spPr/>
        <p:txBody>
          <a:bodyPr>
            <a:normAutofit/>
          </a:bodyPr>
          <a:lstStyle/>
          <a:p>
            <a:pPr algn="l"/>
            <a:r>
              <a:rPr lang="en-GB" sz="3600" dirty="0" smtClean="0"/>
              <a:t>Transient Passages and Varied Ambiances</a:t>
            </a:r>
            <a:endParaRPr lang="en-GB" sz="3600" dirty="0"/>
          </a:p>
        </p:txBody>
      </p:sp>
    </p:spTree>
    <p:extLst>
      <p:ext uri="{BB962C8B-B14F-4D97-AF65-F5344CB8AC3E}">
        <p14:creationId xmlns:p14="http://schemas.microsoft.com/office/powerpoint/2010/main" val="17983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Ellen Gallagher</a:t>
            </a:r>
            <a:endParaRPr lang="en-GB" dirty="0"/>
          </a:p>
        </p:txBody>
      </p:sp>
      <p:pic>
        <p:nvPicPr>
          <p:cNvPr id="7170" name="Picture 2" descr="http://aware-art.org/wp-content/uploads/GALLA-2004.DeLuxe-Wiglette-792x1140.jpg"/>
          <p:cNvPicPr>
            <a:picLocks noChangeAspect="1" noChangeArrowheads="1"/>
          </p:cNvPicPr>
          <p:nvPr/>
        </p:nvPicPr>
        <p:blipFill rotWithShape="1">
          <a:blip r:embed="rId3">
            <a:extLst>
              <a:ext uri="{28A0092B-C50C-407E-A947-70E740481C1C}">
                <a14:useLocalDpi xmlns:a14="http://schemas.microsoft.com/office/drawing/2010/main" val="0"/>
              </a:ext>
            </a:extLst>
          </a:blip>
          <a:srcRect b="10015"/>
          <a:stretch/>
        </p:blipFill>
        <p:spPr bwMode="auto">
          <a:xfrm>
            <a:off x="2915816" y="1412776"/>
            <a:ext cx="3401810" cy="4406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9872" y="5949280"/>
            <a:ext cx="2771143" cy="369332"/>
          </a:xfrm>
          <a:prstGeom prst="rect">
            <a:avLst/>
          </a:prstGeom>
          <a:noFill/>
        </p:spPr>
        <p:txBody>
          <a:bodyPr wrap="none" rtlCol="0">
            <a:spAutoFit/>
          </a:bodyPr>
          <a:lstStyle/>
          <a:p>
            <a:r>
              <a:rPr lang="en-GB" dirty="0" smtClean="0"/>
              <a:t>Part of ‘</a:t>
            </a:r>
            <a:r>
              <a:rPr lang="en-GB" dirty="0" err="1" smtClean="0"/>
              <a:t>Delux</a:t>
            </a:r>
            <a:r>
              <a:rPr lang="en-GB" dirty="0" smtClean="0"/>
              <a:t>’  (2004-2005)</a:t>
            </a:r>
            <a:endParaRPr lang="en-GB" dirty="0"/>
          </a:p>
        </p:txBody>
      </p:sp>
    </p:spTree>
    <p:extLst>
      <p:ext uri="{BB962C8B-B14F-4D97-AF65-F5344CB8AC3E}">
        <p14:creationId xmlns:p14="http://schemas.microsoft.com/office/powerpoint/2010/main" val="3877207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Cildo</a:t>
            </a:r>
            <a:r>
              <a:rPr lang="en-GB" dirty="0" smtClean="0"/>
              <a:t> </a:t>
            </a:r>
            <a:r>
              <a:rPr lang="en-GB" dirty="0" err="1" smtClean="0"/>
              <a:t>Meireles</a:t>
            </a:r>
            <a:endParaRPr lang="en-GB" dirty="0"/>
          </a:p>
        </p:txBody>
      </p:sp>
      <p:pic>
        <p:nvPicPr>
          <p:cNvPr id="8194" name="Picture 2" descr="http://pelledcom.com/wp-content/uploads/2013/12/Co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1484784"/>
            <a:ext cx="4280224" cy="46413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6236404"/>
            <a:ext cx="4176080" cy="369332"/>
          </a:xfrm>
          <a:prstGeom prst="rect">
            <a:avLst/>
          </a:prstGeom>
          <a:noFill/>
        </p:spPr>
        <p:txBody>
          <a:bodyPr wrap="none" rtlCol="0">
            <a:spAutoFit/>
          </a:bodyPr>
          <a:lstStyle/>
          <a:p>
            <a:r>
              <a:rPr lang="en-GB" dirty="0" smtClean="0"/>
              <a:t>‘Insertions into Ideological Circuits’  (1970)</a:t>
            </a:r>
            <a:endParaRPr lang="en-GB" dirty="0"/>
          </a:p>
        </p:txBody>
      </p:sp>
    </p:spTree>
    <p:extLst>
      <p:ext uri="{BB962C8B-B14F-4D97-AF65-F5344CB8AC3E}">
        <p14:creationId xmlns:p14="http://schemas.microsoft.com/office/powerpoint/2010/main" val="5057871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Santiago Sierra</a:t>
            </a:r>
            <a:endParaRPr lang="en-GB" dirty="0"/>
          </a:p>
        </p:txBody>
      </p:sp>
      <p:pic>
        <p:nvPicPr>
          <p:cNvPr id="9220" name="Picture 4" descr="https://s-media-cache-ak0.pinimg.com/736x/49/9f/c7/499fc70504fb37a937c0d405a5b5e1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392" y="1670802"/>
            <a:ext cx="4202088" cy="27918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antiago Sierra ‘160 cm Line Tattooed on 4 People El Gallo Arte Contemporáneo. Salamanca, Spain. December 2000’, 2000&#10;© Santiago Sier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0803"/>
            <a:ext cx="4233288" cy="27918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3326" y="4715852"/>
            <a:ext cx="4134658" cy="369332"/>
          </a:xfrm>
          <a:prstGeom prst="rect">
            <a:avLst/>
          </a:prstGeom>
          <a:noFill/>
        </p:spPr>
        <p:txBody>
          <a:bodyPr wrap="none" rtlCol="0">
            <a:spAutoFit/>
          </a:bodyPr>
          <a:lstStyle/>
          <a:p>
            <a:r>
              <a:rPr lang="en-GB" dirty="0" smtClean="0"/>
              <a:t>‘160cm Line Tattooed on 4 People’  (2000)</a:t>
            </a:r>
            <a:endParaRPr lang="en-GB" dirty="0"/>
          </a:p>
        </p:txBody>
      </p:sp>
      <p:sp>
        <p:nvSpPr>
          <p:cNvPr id="7" name="TextBox 6"/>
          <p:cNvSpPr txBox="1"/>
          <p:nvPr/>
        </p:nvSpPr>
        <p:spPr>
          <a:xfrm>
            <a:off x="4994229" y="4725144"/>
            <a:ext cx="3610219" cy="923330"/>
          </a:xfrm>
          <a:prstGeom prst="rect">
            <a:avLst/>
          </a:prstGeom>
          <a:noFill/>
        </p:spPr>
        <p:txBody>
          <a:bodyPr wrap="none" rtlCol="0">
            <a:spAutoFit/>
          </a:bodyPr>
          <a:lstStyle/>
          <a:p>
            <a:r>
              <a:rPr lang="en-GB" dirty="0" smtClean="0"/>
              <a:t>‘</a:t>
            </a:r>
            <a:r>
              <a:rPr lang="en-GB" dirty="0"/>
              <a:t>7 forms measuring 600 x 60 x 60cm </a:t>
            </a:r>
            <a:endParaRPr lang="en-GB" dirty="0" smtClean="0"/>
          </a:p>
          <a:p>
            <a:r>
              <a:rPr lang="en-GB" dirty="0" smtClean="0"/>
              <a:t>constructed </a:t>
            </a:r>
            <a:r>
              <a:rPr lang="en-GB" dirty="0"/>
              <a:t>to be held horizontal to </a:t>
            </a:r>
            <a:br>
              <a:rPr lang="en-GB" dirty="0"/>
            </a:br>
            <a:r>
              <a:rPr lang="en-GB" dirty="0"/>
              <a:t>a wall</a:t>
            </a:r>
            <a:r>
              <a:rPr lang="en-GB" dirty="0" smtClean="0"/>
              <a:t>’  (2010)</a:t>
            </a:r>
            <a:endParaRPr lang="en-GB" dirty="0"/>
          </a:p>
        </p:txBody>
      </p:sp>
    </p:spTree>
    <p:extLst>
      <p:ext uri="{BB962C8B-B14F-4D97-AF65-F5344CB8AC3E}">
        <p14:creationId xmlns:p14="http://schemas.microsoft.com/office/powerpoint/2010/main" val="18103706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Adam </a:t>
            </a:r>
            <a:r>
              <a:rPr lang="en-GB" dirty="0" err="1" smtClean="0"/>
              <a:t>Broomberg</a:t>
            </a:r>
            <a:r>
              <a:rPr lang="en-GB" dirty="0" smtClean="0"/>
              <a:t> &amp; Oliver </a:t>
            </a:r>
            <a:r>
              <a:rPr lang="en-GB" dirty="0" err="1" smtClean="0"/>
              <a:t>Chanarin</a:t>
            </a:r>
            <a:endParaRPr lang="en-GB" dirty="0"/>
          </a:p>
        </p:txBody>
      </p:sp>
      <p:pic>
        <p:nvPicPr>
          <p:cNvPr id="12290" name="Picture 2" descr="http://images.tate.org.uk/sites/default/files/images/ctp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63411"/>
            <a:ext cx="7992888" cy="29057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37542" y="5219908"/>
            <a:ext cx="4116383" cy="369332"/>
          </a:xfrm>
          <a:prstGeom prst="rect">
            <a:avLst/>
          </a:prstGeom>
          <a:noFill/>
        </p:spPr>
        <p:txBody>
          <a:bodyPr wrap="none" rtlCol="0">
            <a:spAutoFit/>
          </a:bodyPr>
          <a:lstStyle/>
          <a:p>
            <a:r>
              <a:rPr lang="en-GB" dirty="0" smtClean="0"/>
              <a:t>‘The Day Nobody Died III</a:t>
            </a:r>
            <a:r>
              <a:rPr lang="en-GB" smtClean="0"/>
              <a:t>, June 10’  (2008)</a:t>
            </a:r>
            <a:endParaRPr lang="en-GB" dirty="0"/>
          </a:p>
        </p:txBody>
      </p:sp>
    </p:spTree>
    <p:extLst>
      <p:ext uri="{BB962C8B-B14F-4D97-AF65-F5344CB8AC3E}">
        <p14:creationId xmlns:p14="http://schemas.microsoft.com/office/powerpoint/2010/main" val="16630493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1985352"/>
            <a:ext cx="6069610" cy="2523768"/>
          </a:xfrm>
          <a:prstGeom prst="rect">
            <a:avLst/>
          </a:prstGeom>
          <a:noFill/>
        </p:spPr>
        <p:txBody>
          <a:bodyPr wrap="none" rtlCol="0">
            <a:spAutoFit/>
          </a:bodyPr>
          <a:lstStyle/>
          <a:p>
            <a:r>
              <a:rPr lang="en-GB" sz="2800" dirty="0" smtClean="0"/>
              <a:t>Website:	</a:t>
            </a:r>
            <a:r>
              <a:rPr lang="en-GB" sz="2800" dirty="0" smtClean="0">
                <a:hlinkClick r:id="rId2"/>
              </a:rPr>
              <a:t>www.ricardopimentel.co.uk</a:t>
            </a:r>
            <a:endParaRPr lang="en-GB" sz="2800" dirty="0" smtClean="0"/>
          </a:p>
          <a:p>
            <a:endParaRPr lang="en-GB" sz="2800" dirty="0"/>
          </a:p>
          <a:p>
            <a:r>
              <a:rPr lang="en-GB" sz="2800" dirty="0" smtClean="0"/>
              <a:t>Twitter: 	@ricpimentel65</a:t>
            </a:r>
          </a:p>
          <a:p>
            <a:endParaRPr lang="en-GB" sz="2800" dirty="0"/>
          </a:p>
          <a:p>
            <a:r>
              <a:rPr lang="en-GB" sz="2800" dirty="0" err="1" smtClean="0"/>
              <a:t>Instagram</a:t>
            </a:r>
            <a:r>
              <a:rPr lang="en-GB" sz="2800" dirty="0" smtClean="0"/>
              <a:t>: 	@</a:t>
            </a:r>
            <a:r>
              <a:rPr lang="en-GB" sz="2800" dirty="0" err="1" smtClean="0"/>
              <a:t>ricardopimentelworks</a:t>
            </a:r>
            <a:endParaRPr lang="en-GB" sz="2800" dirty="0"/>
          </a:p>
          <a:p>
            <a:endParaRPr lang="en-GB" dirty="0"/>
          </a:p>
        </p:txBody>
      </p:sp>
    </p:spTree>
    <p:extLst>
      <p:ext uri="{BB962C8B-B14F-4D97-AF65-F5344CB8AC3E}">
        <p14:creationId xmlns:p14="http://schemas.microsoft.com/office/powerpoint/2010/main" val="3832834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0231" y="188640"/>
            <a:ext cx="4017993" cy="6453336"/>
          </a:xfrm>
          <a:prstGeom prst="rect">
            <a:avLst/>
          </a:prstGeom>
        </p:spPr>
      </p:pic>
    </p:spTree>
    <p:extLst>
      <p:ext uri="{BB962C8B-B14F-4D97-AF65-F5344CB8AC3E}">
        <p14:creationId xmlns:p14="http://schemas.microsoft.com/office/powerpoint/2010/main" val="4053512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Sensational Case of </a:t>
            </a:r>
            <a:r>
              <a:rPr lang="en-GB" dirty="0" err="1" smtClean="0"/>
              <a:t>Dr.</a:t>
            </a:r>
            <a:r>
              <a:rPr lang="en-GB" dirty="0" smtClean="0"/>
              <a:t> Gillies</a:t>
            </a:r>
            <a:endParaRPr lang="en-GB" dirty="0"/>
          </a:p>
        </p:txBody>
      </p:sp>
      <p:sp>
        <p:nvSpPr>
          <p:cNvPr id="3" name="TextBox 2"/>
          <p:cNvSpPr txBox="1"/>
          <p:nvPr/>
        </p:nvSpPr>
        <p:spPr>
          <a:xfrm>
            <a:off x="395536" y="1988840"/>
            <a:ext cx="8455841" cy="3108543"/>
          </a:xfrm>
          <a:prstGeom prst="rect">
            <a:avLst/>
          </a:prstGeom>
          <a:noFill/>
        </p:spPr>
        <p:txBody>
          <a:bodyPr wrap="none" rtlCol="0">
            <a:spAutoFit/>
          </a:bodyPr>
          <a:lstStyle/>
          <a:p>
            <a:r>
              <a:rPr lang="en-GB" sz="2800" dirty="0" smtClean="0"/>
              <a:t>Nicolas </a:t>
            </a:r>
            <a:r>
              <a:rPr lang="en-GB" sz="2800" dirty="0" err="1" smtClean="0"/>
              <a:t>Bourriaud</a:t>
            </a:r>
            <a:r>
              <a:rPr lang="en-GB" sz="2800" dirty="0" smtClean="0"/>
              <a:t> and Relational Aesthetics.</a:t>
            </a:r>
          </a:p>
          <a:p>
            <a:endParaRPr lang="en-GB" sz="2800" dirty="0"/>
          </a:p>
          <a:p>
            <a:r>
              <a:rPr lang="en-GB" sz="2800" dirty="0" err="1" smtClean="0"/>
              <a:t>Bourriaud</a:t>
            </a:r>
            <a:r>
              <a:rPr lang="en-GB" sz="2800" dirty="0" smtClean="0"/>
              <a:t> put forward the theory that art had moved </a:t>
            </a:r>
          </a:p>
          <a:p>
            <a:r>
              <a:rPr lang="en-GB" sz="2800" dirty="0" smtClean="0"/>
              <a:t>away from the need to have a visually aesthetic quality.</a:t>
            </a:r>
          </a:p>
          <a:p>
            <a:r>
              <a:rPr lang="en-GB" sz="2800" dirty="0" smtClean="0"/>
              <a:t>Contemporary art was increasingly being judged on how </a:t>
            </a:r>
          </a:p>
          <a:p>
            <a:r>
              <a:rPr lang="en-GB" sz="2800" dirty="0" smtClean="0"/>
              <a:t>human emotions interacted with it and also its wider </a:t>
            </a:r>
          </a:p>
          <a:p>
            <a:r>
              <a:rPr lang="en-GB" sz="2800" dirty="0" smtClean="0"/>
              <a:t>social context.</a:t>
            </a:r>
            <a:endParaRPr lang="en-GB" sz="2800" dirty="0"/>
          </a:p>
        </p:txBody>
      </p:sp>
    </p:spTree>
    <p:extLst>
      <p:ext uri="{BB962C8B-B14F-4D97-AF65-F5344CB8AC3E}">
        <p14:creationId xmlns:p14="http://schemas.microsoft.com/office/powerpoint/2010/main" val="3306147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524"/>
          <a:stretch/>
        </p:blipFill>
        <p:spPr bwMode="auto">
          <a:xfrm>
            <a:off x="1763688" y="548680"/>
            <a:ext cx="5688000" cy="2893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9573"/>
          <a:stretch/>
        </p:blipFill>
        <p:spPr bwMode="auto">
          <a:xfrm>
            <a:off x="1763687" y="3654155"/>
            <a:ext cx="5688000" cy="289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225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301" y="189360"/>
            <a:ext cx="4582110" cy="6480000"/>
          </a:xfrm>
          <a:prstGeom prst="rect">
            <a:avLst/>
          </a:prstGeom>
        </p:spPr>
      </p:pic>
    </p:spTree>
    <p:extLst>
      <p:ext uri="{BB962C8B-B14F-4D97-AF65-F5344CB8AC3E}">
        <p14:creationId xmlns:p14="http://schemas.microsoft.com/office/powerpoint/2010/main" val="1733131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604" y="188640"/>
            <a:ext cx="3515708" cy="6480000"/>
          </a:xfrm>
          <a:prstGeom prst="rect">
            <a:avLst/>
          </a:prstGeom>
        </p:spPr>
      </p:pic>
    </p:spTree>
    <p:extLst>
      <p:ext uri="{BB962C8B-B14F-4D97-AF65-F5344CB8AC3E}">
        <p14:creationId xmlns:p14="http://schemas.microsoft.com/office/powerpoint/2010/main" val="22306959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2685</TotalTime>
  <Words>2930</Words>
  <Application>Microsoft Office PowerPoint</Application>
  <PresentationFormat>On-screen Show (4:3)</PresentationFormat>
  <Paragraphs>244</Paragraphs>
  <Slides>44</Slides>
  <Notes>37</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Transient Passages and Varied Ambiances</vt:lpstr>
      <vt:lpstr>Three of my works and their philosophical influences</vt:lpstr>
      <vt:lpstr>PowerPoint Presentation</vt:lpstr>
      <vt:lpstr>Transient Passages and Varied Ambiances</vt:lpstr>
      <vt:lpstr>PowerPoint Presentation</vt:lpstr>
      <vt:lpstr>The Sensational Case of Dr. Gillies</vt:lpstr>
      <vt:lpstr>PowerPoint Presentation</vt:lpstr>
      <vt:lpstr>PowerPoint Presentation</vt:lpstr>
      <vt:lpstr>PowerPoint Presentation</vt:lpstr>
      <vt:lpstr>PowerPoint Presentation</vt:lpstr>
      <vt:lpstr>PowerPoint Presentation</vt:lpstr>
      <vt:lpstr>PowerPoint Presentation</vt:lpstr>
      <vt:lpstr>Degree Show: 2U5IT4NIA Installation</vt:lpstr>
      <vt:lpstr>25 April 1974 The Portuguese revolution that toppled Fascism </vt:lpstr>
      <vt:lpstr>PowerPoint Presentation</vt:lpstr>
      <vt:lpstr>PowerPoint Presentation</vt:lpstr>
      <vt:lpstr>Site Work</vt:lpstr>
      <vt:lpstr>Pinhole Camera Photography</vt:lpstr>
      <vt:lpstr>PowerPoint Presentation</vt:lpstr>
      <vt:lpstr>Aluminium Print</vt:lpstr>
      <vt:lpstr>Distressed 35mm Film</vt:lpstr>
      <vt:lpstr>The Lightbox</vt:lpstr>
      <vt:lpstr>Degree Show Installation</vt:lpstr>
      <vt:lpstr>PowerPoint Presentation</vt:lpstr>
      <vt:lpstr>PowerPoint Presentation</vt:lpstr>
      <vt:lpstr>PowerPoint Presentation</vt:lpstr>
      <vt:lpstr>Artists that moved me from  A to B</vt:lpstr>
      <vt:lpstr>DADA – The Art Movement</vt:lpstr>
      <vt:lpstr>Abstract Expressionism – Art Movement</vt:lpstr>
      <vt:lpstr>Robert Rauschenberg</vt:lpstr>
      <vt:lpstr>Arnulf Rainer</vt:lpstr>
      <vt:lpstr>Anselm Kiefer</vt:lpstr>
      <vt:lpstr>PowerPoint Presentation</vt:lpstr>
      <vt:lpstr>Cindy Sherman</vt:lpstr>
      <vt:lpstr>Louise Bourgeois</vt:lpstr>
      <vt:lpstr>PowerPoint Presentation</vt:lpstr>
      <vt:lpstr>Sarah Lucas</vt:lpstr>
      <vt:lpstr>Robert Mapplethorpe</vt:lpstr>
      <vt:lpstr>Felix Gonzalez-Torres</vt:lpstr>
      <vt:lpstr>Ellen Gallagher</vt:lpstr>
      <vt:lpstr>Cildo Meireles</vt:lpstr>
      <vt:lpstr>Santiago Sierra</vt:lpstr>
      <vt:lpstr>Adam Broomberg &amp; Oliver Chanarin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Transient Passages and Varied Ambiances</dc:title>
  <dc:creator>Ricardo Pimentel</dc:creator>
  <cp:lastModifiedBy>Ricardo Pimentel</cp:lastModifiedBy>
  <cp:revision>75</cp:revision>
  <dcterms:created xsi:type="dcterms:W3CDTF">2016-10-11T13:07:39Z</dcterms:created>
  <dcterms:modified xsi:type="dcterms:W3CDTF">2016-10-26T13:59:08Z</dcterms:modified>
</cp:coreProperties>
</file>